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Lst>
  <p:sldSz cy="6858000" cx="12192000"/>
  <p:notesSz cx="6858000" cy="9144000"/>
  <p:embeddedFontLst>
    <p:embeddedFont>
      <p:font typeface="Poppins"/>
      <p:regular r:id="rId126"/>
      <p:bold r:id="rId127"/>
      <p:italic r:id="rId128"/>
      <p:boldItalic r:id="rId129"/>
    </p:embeddedFont>
    <p:embeddedFont>
      <p:font typeface="Poppins Black"/>
      <p:bold r:id="rId130"/>
      <p:boldItalic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2" roundtripDataSignature="AMtx7mgM8WSY1vrmF5XBO+Tg6aABiGM1i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Isabella Ry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4872AF-0D2A-45C4-BC2B-C298FD5F5F22}">
  <a:tblStyle styleId="{624872AF-0D2A-45C4-BC2B-C298FD5F5F2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5F1ECDF-09B4-4671-A168-4BE8218B1C68}"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Poppins-boldItalic.fntdata"/><Relationship Id="rId128" Type="http://schemas.openxmlformats.org/officeDocument/2006/relationships/font" Target="fonts/Poppins-italic.fntdata"/><Relationship Id="rId127" Type="http://schemas.openxmlformats.org/officeDocument/2006/relationships/font" Target="fonts/Poppins-bold.fntdata"/><Relationship Id="rId126" Type="http://schemas.openxmlformats.org/officeDocument/2006/relationships/font" Target="fonts/Poppins-regular.fntdata"/><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2" Type="http://customschemas.google.com/relationships/presentationmetadata" Target="metadata"/><Relationship Id="rId131" Type="http://schemas.openxmlformats.org/officeDocument/2006/relationships/font" Target="fonts/PoppinsBlack-boldItalic.fntdata"/><Relationship Id="rId130" Type="http://schemas.openxmlformats.org/officeDocument/2006/relationships/font" Target="fonts/PoppinsBlack-bold.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8-09T13:50:57.921">
    <p:pos x="61" y="1176"/>
    <p:text>Julie waiting on data</p:text>
    <p:extLst>
      <p:ext uri="{C676402C-5697-4E1C-873F-D02D1690AC5C}">
        <p15:threadingInfo timeZoneBias="0"/>
      </p:ext>
      <p:ext uri="http://customooxmlschemas.google.com/">
        <go:slidesCustomData xmlns:go="http://customooxmlschemas.google.com/" commentPostId="AAABTRQ3TQY"/>
      </p:ext>
    </p:extLst>
  </p:cm>
  <p:cm authorId="0" idx="2" dt="2024-08-09T13:50:57.921">
    <p:pos x="61" y="1176"/>
    <p:text>Maybe PBI data?</p:text>
    <p:extLst>
      <p:ext uri="{C676402C-5697-4E1C-873F-D02D1690AC5C}">
        <p15:threadingInfo timeZoneBias="0">
          <p15:parentCm authorId="0" idx="1"/>
        </p15:threadingInfo>
      </p:ext>
      <p:ext uri="http://customooxmlschemas.google.com/">
        <go:slidesCustomData xmlns:go="http://customooxmlschemas.google.com/" commentPostId="AAABTaVNki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ef844a6a83_0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2ef844a6a83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f0d78b0129_0_29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rPr lang="en-US"/>
              <a:t>Look into mental health</a:t>
            </a:r>
            <a:endParaRPr/>
          </a:p>
          <a:p>
            <a:pPr indent="0" lvl="0" marL="0" rtl="0" algn="l">
              <a:lnSpc>
                <a:spcPct val="100000"/>
              </a:lnSpc>
              <a:spcBef>
                <a:spcPts val="0"/>
              </a:spcBef>
              <a:spcAft>
                <a:spcPts val="0"/>
              </a:spcAft>
              <a:buSzPts val="1400"/>
              <a:buNone/>
            </a:pPr>
            <a:r>
              <a:t/>
            </a:r>
            <a:endParaRPr/>
          </a:p>
        </p:txBody>
      </p:sp>
      <p:sp>
        <p:nvSpPr>
          <p:cNvPr id="349" name="Google Shape;349;g2f0d78b0129_0_29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ee2ffef109_0_5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158" name="Google Shape;1158;g2ee2ffef109_0_5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e757627029_0_1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164" name="Google Shape;1164;g2e757627029_0_1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2ec1b9c2139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g2ec1b9c2139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2" name="Google Shape;1172;g2ec1b9c2139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2ec1b9c2139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0" name="Google Shape;1180;g2ec1b9c2139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1" name="Google Shape;1181;g2ec1b9c2139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2ecddbae390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g2ecddbae390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2" name="Google Shape;1192;g2ecddbae390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2ecec5c6f9c_0_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200" name="Google Shape;1200;g2ecec5c6f9c_0_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2e8810f1b62_1_5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207" name="Google Shape;1207;g2e8810f1b62_1_5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ec1b9c2139_0_229: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rPr lang="en-US"/>
              <a:t>YOY, the cost of child care programs (family and center-based) increased for almost every age group since 2020 </a:t>
            </a:r>
            <a:endParaRPr/>
          </a:p>
        </p:txBody>
      </p:sp>
      <p:sp>
        <p:nvSpPr>
          <p:cNvPr id="1214" name="Google Shape;1214;g2ec1b9c2139_0_229: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39: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rPr lang="en-US"/>
              <a:t>Child Poverty - https://data.census.gov/cedsci/table?q=%20Poverty,%20Under%2018%20years%20old%20in%20Charles%20County,%20Maryland</a:t>
            </a:r>
            <a:endParaRPr/>
          </a:p>
        </p:txBody>
      </p:sp>
      <p:sp>
        <p:nvSpPr>
          <p:cNvPr id="1226" name="Google Shape;1226;p39: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2ec1b9c2139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7" name="Google Shape;1237;g2ec1b9c2139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8" name="Google Shape;1238;g2ec1b9c2139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f0d78b0129_0_23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355" name="Google Shape;355;g2f0d78b0129_0_23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41: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rPr lang="en-US"/>
              <a:t>Affordable housing - https://reports.nlihc.org/oor/maryland</a:t>
            </a:r>
            <a:endParaRPr/>
          </a:p>
        </p:txBody>
      </p:sp>
      <p:sp>
        <p:nvSpPr>
          <p:cNvPr id="1247" name="Google Shape;1247;p4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2e97578b584_0_4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rPr lang="en-US"/>
              <a:t>Affordable housing - https://reports.nlihc.org/oor/maryland</a:t>
            </a:r>
            <a:endParaRPr/>
          </a:p>
        </p:txBody>
      </p:sp>
      <p:sp>
        <p:nvSpPr>
          <p:cNvPr id="1254" name="Google Shape;1254;g2e97578b584_0_4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ecec5c6f9c_0_9: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rPr lang="en-US"/>
              <a:t>Affordable housing - https://reports.nlihc.org/oor/maryland</a:t>
            </a:r>
            <a:endParaRPr/>
          </a:p>
        </p:txBody>
      </p:sp>
      <p:sp>
        <p:nvSpPr>
          <p:cNvPr id="1262" name="Google Shape;1262;g2ecec5c6f9c_0_9: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2ef844a6a83_0_7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2ef844a6a83_0_7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1" name="Google Shape;1271;g2ef844a6a83_0_7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2ef844a6a83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2ef844a6a83_0_1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7" name="Google Shape;1277;g2ef844a6a83_0_1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2ef844a6a8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2" name="Google Shape;1282;g2ef844a6a8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ef844a6a8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2ef844a6a83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Include in board slides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ef844a6a8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2ef844a6a83_0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Include in board slides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33: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312" name="Google Shape;1312;p3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f0d78b0129_0_218: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371" name="Google Shape;371;g2f0d78b0129_0_218: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f0d78b0129_0_20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383" name="Google Shape;383;g2f0d78b0129_0_20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f0d78b0129_0_182: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393" name="Google Shape;393;g2f0d78b0129_0_182: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f0d78b0129_0_163: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05" name="Google Shape;405;g2f0d78b0129_0_163: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f0d78b0129_0_146: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17" name="Google Shape;417;g2f0d78b0129_0_146: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f0d78b0129_0_13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29" name="Google Shape;429;g2f0d78b0129_0_13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f0d78b0129_0_11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39" name="Google Shape;439;g2f0d78b0129_0_11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f0d78b0129_0_99: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49" name="Google Shape;449;g2f0d78b0129_0_99: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ef36f004b4_0_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282" name="Google Shape;282;g2ef36f004b4_0_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f0d78b0129_0_8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60" name="Google Shape;460;g2f0d78b0129_0_8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f0d78b0129_0_74: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70" name="Google Shape;470;g2f0d78b0129_0_74: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f0d78b0129_0_58: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79" name="Google Shape;479;g2f0d78b0129_0_58: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f0d78b0129_0_37: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486" name="Google Shape;486;g2f0d78b0129_0_37: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f0d78b0129_0_24: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500" name="Google Shape;500;g2f0d78b0129_0_24: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ef844a6a83_0_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ef844a6a83_0_7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ef844a6a83_0_7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e4c145b5fc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e4c145b5fc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g2e4c145b5fc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ee2ffef109_0_18: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525" name="Google Shape;525;g2ee2ffef109_0_18: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ec1b9c2139_0_127: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531" name="Google Shape;531;g2ec1b9c2139_0_127: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ec1b9c2139_0_142: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544" name="Google Shape;544;g2ec1b9c2139_0_142: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f16ad8a21c_0_2: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287" name="Google Shape;287;g2f16ad8a21c_0_2: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ead35f07dc_1_1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560" name="Google Shape;560;g2ead35f07dc_1_1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ead35f07dc_1_29: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568" name="Google Shape;568;g2ead35f07dc_1_29: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e97578b584_0_3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575" name="Google Shape;575;g2e97578b584_0_3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ec1b9c2139_0_158: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582" name="Google Shape;582;g2ec1b9c2139_0_158: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ec1b9c2139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2ec1b9c2139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g2ec1b9c2139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ee2ffef109_0_2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spcBef>
                <a:spcPts val="0"/>
              </a:spcBef>
              <a:spcAft>
                <a:spcPts val="0"/>
              </a:spcAft>
              <a:buClr>
                <a:schemeClr val="dk1"/>
              </a:buClr>
              <a:buSzPts val="1100"/>
              <a:buFont typeface="Arial"/>
              <a:buNone/>
            </a:pPr>
            <a:r>
              <a:t/>
            </a:r>
            <a:endParaRPr/>
          </a:p>
        </p:txBody>
      </p:sp>
      <p:sp>
        <p:nvSpPr>
          <p:cNvPr id="601" name="Google Shape;601;g2ee2ffef109_0_2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eb0ecbc939_0_6: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607" name="Google Shape;607;g2eb0ecbc939_0_6: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5: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615" name="Google Shape;615;p3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eb0ecbc939_0_19: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624" name="Google Shape;624;g2eb0ecbc939_0_19: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eb0ecbc939_0_32: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632" name="Google Shape;632;g2eb0ecbc939_0_32: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ee2ffef109_0_6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295" name="Google Shape;295;g2ee2ffef109_0_6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ec1b9c2139_0_18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644" name="Google Shape;644;g2ec1b9c2139_0_18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ec1b9c2139_0_198: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656" name="Google Shape;656;g2ec1b9c2139_0_198: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eb0ecbc939_0_16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rPr lang="en-US"/>
              <a:t>Look into mental health</a:t>
            </a:r>
            <a:endParaRPr/>
          </a:p>
          <a:p>
            <a:pPr indent="0" lvl="0" marL="0" rtl="0" algn="l">
              <a:lnSpc>
                <a:spcPct val="100000"/>
              </a:lnSpc>
              <a:spcBef>
                <a:spcPts val="0"/>
              </a:spcBef>
              <a:spcAft>
                <a:spcPts val="0"/>
              </a:spcAft>
              <a:buSzPts val="1400"/>
              <a:buNone/>
            </a:pPr>
            <a:r>
              <a:t/>
            </a:r>
            <a:endParaRPr/>
          </a:p>
        </p:txBody>
      </p:sp>
      <p:sp>
        <p:nvSpPr>
          <p:cNvPr id="668" name="Google Shape;668;g2eb0ecbc939_0_16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f16ad8a21c_0_12: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rPr lang="en-US"/>
              <a:t>Look into mental health</a:t>
            </a:r>
            <a:endParaRPr/>
          </a:p>
          <a:p>
            <a:pPr indent="0" lvl="0" marL="0" rtl="0" algn="l">
              <a:lnSpc>
                <a:spcPct val="100000"/>
              </a:lnSpc>
              <a:spcBef>
                <a:spcPts val="0"/>
              </a:spcBef>
              <a:spcAft>
                <a:spcPts val="0"/>
              </a:spcAft>
              <a:buSzPts val="1400"/>
              <a:buNone/>
            </a:pPr>
            <a:r>
              <a:t/>
            </a:r>
            <a:endParaRPr/>
          </a:p>
        </p:txBody>
      </p:sp>
      <p:sp>
        <p:nvSpPr>
          <p:cNvPr id="677" name="Google Shape;677;g2f16ad8a21c_0_12: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eb0ecbc939_0_166: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685" name="Google Shape;685;g2eb0ecbc939_0_166: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e6b260d903_0_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693" name="Google Shape;693;g2e6b260d903_0_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eb0ecbc939_0_17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703" name="Google Shape;703;g2eb0ecbc939_0_17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e8810f1b62_1_14: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rPr lang="en-US"/>
              <a:t>Look into mental health</a:t>
            </a:r>
            <a:endParaRPr/>
          </a:p>
          <a:p>
            <a:pPr indent="0" lvl="0" marL="0" rtl="0" algn="l">
              <a:lnSpc>
                <a:spcPct val="100000"/>
              </a:lnSpc>
              <a:spcBef>
                <a:spcPts val="0"/>
              </a:spcBef>
              <a:spcAft>
                <a:spcPts val="0"/>
              </a:spcAft>
              <a:buSzPts val="1400"/>
              <a:buNone/>
            </a:pPr>
            <a:r>
              <a:t/>
            </a:r>
            <a:endParaRPr/>
          </a:p>
        </p:txBody>
      </p:sp>
      <p:sp>
        <p:nvSpPr>
          <p:cNvPr id="711" name="Google Shape;711;g2e8810f1b62_1_14: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eb0ecbc939_0_196: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718" name="Google Shape;718;g2eb0ecbc939_0_196: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5: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729" name="Google Shape;729;p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f0d78b0129_0_2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g2f0d78b0129_0_2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eb0ecbc939_0_203: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738" name="Google Shape;738;g2eb0ecbc939_0_203: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eb0ecbc939_0_8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748" name="Google Shape;748;g2eb0ecbc939_0_8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eb0ecbc939_0_88: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758" name="Google Shape;758;g2eb0ecbc939_0_88: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ec1b9c2139_0_216: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768" name="Google Shape;768;g2ec1b9c2139_0_216: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eb0ecbc939_0_18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780" name="Google Shape;780;g2eb0ecbc939_0_18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ec1b9c2139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g2ec1b9c2139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9" name="Google Shape;789;g2ec1b9c2139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ee2ffef109_0_3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795" name="Google Shape;795;g2ee2ffef109_0_3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6: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801" name="Google Shape;801;p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36: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810" name="Google Shape;810;p3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37: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818" name="Google Shape;818;p3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f0d78b0129_0_2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2f0d78b0129_0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ec1b9c2139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g2ec1b9c2139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6" name="Google Shape;826;g2ec1b9c2139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ee2ffef109_0_3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832" name="Google Shape;832;g2ee2ffef109_0_3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eb549d5c61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2eb549d5c61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g2eb549d5c61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eb549d5c61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g2eb549d5c61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g2eb549d5c61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eb8c2d47fa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2eb8c2d47fa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g2eb8c2d47fa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eb8c2d47fa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g2eb8c2d47fa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g2eb8c2d47fa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eb549d5c6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g2eb549d5c61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0" name="Google Shape;880;g2eb549d5c61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eb919c0203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g2eb919c0203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g2eb919c0203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eb919c0203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g2eb919c0203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0" name="Google Shape;900;g2eb919c0203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eb549d5c61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2eb549d5c61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0" name="Google Shape;910;g2eb549d5c61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e757627029_0_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324" name="Google Shape;324;g2e757627029_0_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eb8c2d47fa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2eb8c2d47fa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1" name="Google Shape;921;g2eb8c2d47fa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e757627029_0_4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29" name="Google Shape;929;g2e757627029_0_4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f193e048fe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g2f193e048fe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8" name="Google Shape;938;g2f193e048fe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ec1b9c2139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g2ec1b9c2139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5" name="Google Shape;945;g2ec1b9c2139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ee2ffef109_0_4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951" name="Google Shape;951;g2ee2ffef109_0_4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ebcfe060c8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2ebcfe060c8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8" name="Google Shape;958;g2ebcfe060c8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ef92952bb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g2ef92952bbd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8" name="Google Shape;968;g2ef92952bbd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ebcfe060c8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g2ebcfe060c8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7" name="Google Shape;977;g2ebcfe060c8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7: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83" name="Google Shape;983;p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ebcfe060c8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2ebcfe060c8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Less than 4% of overall students drop out prior to graduating; however, the homeless student drop out rate has been about 5x’s higher than the overall dropout since 2019 </a:t>
            </a:r>
            <a:endParaRPr/>
          </a:p>
        </p:txBody>
      </p:sp>
      <p:sp>
        <p:nvSpPr>
          <p:cNvPr id="993" name="Google Shape;993;g2ebcfe060c8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ef844a6a83_0_7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ef844a6a83_0_7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2ef844a6a83_0_7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ebcfe060c8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g2ebcfe060c8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3" name="Google Shape;1003;g2ebcfe060c8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ebcfe060c8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g2ebcfe060c8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2" name="Google Shape;1012;g2ebcfe060c8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e64b5c8974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g2e64b5c8974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2" name="Google Shape;1022;g2e64b5c8974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ee2ffef109_0_45: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028" name="Google Shape;1028;g2ee2ffef109_0_45: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8: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034" name="Google Shape;1034;p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ebcfe060c8_1_11: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042" name="Google Shape;1042;g2ebcfe060c8_1_11: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ecbeb43cc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g2ecbeb43cc2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2" name="Google Shape;1052;g2ecbeb43cc2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ee2ffef109_0_5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058" name="Google Shape;1058;g2ee2ffef109_0_5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ec1b9c2139_0_9: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064" name="Google Shape;1064;g2ec1b9c2139_0_9: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edf616ee8e_0_19: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072" name="Google Shape;1072;g2edf616ee8e_0_19: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f0d78b0129_0_2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g2f0d78b0129_0_2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12: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080" name="Google Shape;1080;p1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ec1b9c2139_0_60: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088" name="Google Shape;1088;g2ec1b9c2139_0_6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2ec1b9c2139_0_43: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Clr>
                <a:schemeClr val="dk1"/>
              </a:buClr>
              <a:buSzPts val="1100"/>
              <a:buFont typeface="Arial"/>
              <a:buNone/>
            </a:pPr>
            <a:r>
              <a:rPr lang="en-US"/>
              <a:t>Overall, Calvart County has a lower percentage of high school students who report someone in their household going to jail/prison; however, it disproportionately affects Black and Multi-racial students </a:t>
            </a:r>
            <a:br>
              <a:rPr lang="en-US"/>
            </a:br>
            <a:r>
              <a:rPr lang="en-US"/>
              <a:t>Multi-racial high school students report living with someone who has a substance use problem as well as someone with mental health challenges at a significantly higher rate than any other racial subgroup in Calvert County </a:t>
            </a:r>
            <a:endParaRPr/>
          </a:p>
        </p:txBody>
      </p:sp>
      <p:sp>
        <p:nvSpPr>
          <p:cNvPr id="1095" name="Google Shape;1095;g2ec1b9c2139_0_43: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f0d78b0129_0_14: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100"/>
              <a:buNone/>
            </a:pPr>
            <a:r>
              <a:t/>
            </a:r>
            <a:endParaRPr/>
          </a:p>
        </p:txBody>
      </p:sp>
      <p:sp>
        <p:nvSpPr>
          <p:cNvPr id="1103" name="Google Shape;1103;g2f0d78b0129_0_14: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ec1b9c2139_0_68: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100"/>
              <a:buNone/>
            </a:pPr>
            <a:r>
              <a:t/>
            </a:r>
            <a:endParaRPr/>
          </a:p>
        </p:txBody>
      </p:sp>
      <p:sp>
        <p:nvSpPr>
          <p:cNvPr id="1110" name="Google Shape;1110;g2ec1b9c2139_0_68: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f0d78b0129_0_2:notes"/>
          <p:cNvSpPr txBox="1"/>
          <p:nvPr>
            <p:ph idx="1" type="body"/>
          </p:nvPr>
        </p:nvSpPr>
        <p:spPr>
          <a:xfrm>
            <a:off x="710248" y="4518204"/>
            <a:ext cx="5682000" cy="3696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118" name="Google Shape;1118;g2f0d78b0129_0_2: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3: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127" name="Google Shape;1127;p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38:notes"/>
          <p:cNvSpPr txBox="1"/>
          <p:nvPr>
            <p:ph idx="1" type="body"/>
          </p:nvPr>
        </p:nvSpPr>
        <p:spPr>
          <a:xfrm>
            <a:off x="710248" y="4518204"/>
            <a:ext cx="5681980" cy="3696866"/>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SzPts val="1400"/>
              <a:buNone/>
            </a:pPr>
            <a:r>
              <a:t/>
            </a:r>
            <a:endParaRPr/>
          </a:p>
        </p:txBody>
      </p:sp>
      <p:sp>
        <p:nvSpPr>
          <p:cNvPr id="1135" name="Google Shape;1135;p3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2e9bfd4507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3" name="Google Shape;1143;g2e9bfd4507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4" name="Google Shape;1144;g2e9bfd4507c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ecbeb43cc2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1" name="Google Shape;1151;g2ecbeb43cc2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2" name="Google Shape;1152;g2ecbeb43cc2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80" name="Shape 80"/>
        <p:cNvGrpSpPr/>
        <p:nvPr/>
      </p:nvGrpSpPr>
      <p:grpSpPr>
        <a:xfrm>
          <a:off x="0" y="0"/>
          <a:ext cx="0" cy="0"/>
          <a:chOff x="0" y="0"/>
          <a:chExt cx="0" cy="0"/>
        </a:xfrm>
      </p:grpSpPr>
      <p:pic>
        <p:nvPicPr>
          <p:cNvPr id="81" name="Google Shape;81;g2ef844a6a83_0_292"/>
          <p:cNvPicPr preferRelativeResize="0"/>
          <p:nvPr/>
        </p:nvPicPr>
        <p:blipFill rotWithShape="1">
          <a:blip r:embed="rId2">
            <a:alphaModFix/>
          </a:blip>
          <a:srcRect b="0" l="0" r="0" t="0"/>
          <a:stretch/>
        </p:blipFill>
        <p:spPr>
          <a:xfrm>
            <a:off x="205740" y="6412229"/>
            <a:ext cx="899864" cy="309881"/>
          </a:xfrm>
          <a:prstGeom prst="rect">
            <a:avLst/>
          </a:prstGeom>
          <a:noFill/>
          <a:ln>
            <a:noFill/>
          </a:ln>
        </p:spPr>
      </p:pic>
      <p:sp>
        <p:nvSpPr>
          <p:cNvPr id="82" name="Google Shape;82;g2ef844a6a83_0_292"/>
          <p:cNvSpPr txBox="1"/>
          <p:nvPr>
            <p:ph idx="1" type="subTitle"/>
          </p:nvPr>
        </p:nvSpPr>
        <p:spPr>
          <a:xfrm>
            <a:off x="220980" y="231776"/>
            <a:ext cx="3565200" cy="6135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1100"/>
              </a:spcBef>
              <a:spcAft>
                <a:spcPts val="0"/>
              </a:spcAft>
              <a:buClr>
                <a:srgbClr val="7F7F7F"/>
              </a:buClr>
              <a:buSzPts val="1100"/>
              <a:buNone/>
              <a:defRPr b="1" sz="1500">
                <a:solidFill>
                  <a:srgbClr val="7F7F7F"/>
                </a:solidFill>
                <a:latin typeface="Calibri"/>
                <a:ea typeface="Calibri"/>
                <a:cs typeface="Calibri"/>
                <a:sym typeface="Calibri"/>
              </a:defRPr>
            </a:lvl1pPr>
            <a:lvl2pPr lvl="1" rtl="0" algn="ctr">
              <a:lnSpc>
                <a:spcPct val="90000"/>
              </a:lnSpc>
              <a:spcBef>
                <a:spcPts val="1600"/>
              </a:spcBef>
              <a:spcAft>
                <a:spcPts val="0"/>
              </a:spcAft>
              <a:buClr>
                <a:schemeClr val="dk2"/>
              </a:buClr>
              <a:buSzPts val="1500"/>
              <a:buNone/>
              <a:defRPr sz="2000"/>
            </a:lvl2pPr>
            <a:lvl3pPr lvl="2" rtl="0" algn="ctr">
              <a:lnSpc>
                <a:spcPct val="90000"/>
              </a:lnSpc>
              <a:spcBef>
                <a:spcPts val="1600"/>
              </a:spcBef>
              <a:spcAft>
                <a:spcPts val="0"/>
              </a:spcAft>
              <a:buClr>
                <a:schemeClr val="dk2"/>
              </a:buClr>
              <a:buSzPts val="1500"/>
              <a:buNone/>
              <a:defRPr sz="1900"/>
            </a:lvl3pPr>
            <a:lvl4pPr lvl="3" rtl="0" algn="ctr">
              <a:lnSpc>
                <a:spcPct val="90000"/>
              </a:lnSpc>
              <a:spcBef>
                <a:spcPts val="1600"/>
              </a:spcBef>
              <a:spcAft>
                <a:spcPts val="0"/>
              </a:spcAft>
              <a:buClr>
                <a:schemeClr val="dk2"/>
              </a:buClr>
              <a:buSzPts val="1200"/>
              <a:buNone/>
              <a:defRPr sz="1600"/>
            </a:lvl4pPr>
            <a:lvl5pPr lvl="4" rtl="0" algn="ctr">
              <a:lnSpc>
                <a:spcPct val="90000"/>
              </a:lnSpc>
              <a:spcBef>
                <a:spcPts val="1600"/>
              </a:spcBef>
              <a:spcAft>
                <a:spcPts val="0"/>
              </a:spcAft>
              <a:buClr>
                <a:schemeClr val="dk2"/>
              </a:buClr>
              <a:buSzPts val="1200"/>
              <a:buNone/>
              <a:defRPr sz="1600"/>
            </a:lvl5pPr>
            <a:lvl6pPr lvl="5" rtl="0" algn="ctr">
              <a:lnSpc>
                <a:spcPct val="90000"/>
              </a:lnSpc>
              <a:spcBef>
                <a:spcPts val="1600"/>
              </a:spcBef>
              <a:spcAft>
                <a:spcPts val="0"/>
              </a:spcAft>
              <a:buClr>
                <a:schemeClr val="dk1"/>
              </a:buClr>
              <a:buSzPts val="1200"/>
              <a:buNone/>
              <a:defRPr sz="1600"/>
            </a:lvl6pPr>
            <a:lvl7pPr lvl="6" rtl="0" algn="ctr">
              <a:lnSpc>
                <a:spcPct val="90000"/>
              </a:lnSpc>
              <a:spcBef>
                <a:spcPts val="1600"/>
              </a:spcBef>
              <a:spcAft>
                <a:spcPts val="0"/>
              </a:spcAft>
              <a:buClr>
                <a:schemeClr val="dk1"/>
              </a:buClr>
              <a:buSzPts val="1200"/>
              <a:buNone/>
              <a:defRPr sz="1600"/>
            </a:lvl7pPr>
            <a:lvl8pPr lvl="7" rtl="0" algn="ctr">
              <a:lnSpc>
                <a:spcPct val="90000"/>
              </a:lnSpc>
              <a:spcBef>
                <a:spcPts val="1600"/>
              </a:spcBef>
              <a:spcAft>
                <a:spcPts val="0"/>
              </a:spcAft>
              <a:buClr>
                <a:schemeClr val="dk1"/>
              </a:buClr>
              <a:buSzPts val="1200"/>
              <a:buNone/>
              <a:defRPr sz="1600"/>
            </a:lvl8pPr>
            <a:lvl9pPr lvl="8" rtl="0" algn="ctr">
              <a:lnSpc>
                <a:spcPct val="90000"/>
              </a:lnSpc>
              <a:spcBef>
                <a:spcPts val="1600"/>
              </a:spcBef>
              <a:spcAft>
                <a:spcPts val="1600"/>
              </a:spcAft>
              <a:buClr>
                <a:schemeClr val="dk1"/>
              </a:buClr>
              <a:buSzPts val="1200"/>
              <a:buNone/>
              <a:defRPr sz="1600"/>
            </a:lvl9pPr>
          </a:lstStyle>
          <a:p/>
        </p:txBody>
      </p:sp>
      <p:sp>
        <p:nvSpPr>
          <p:cNvPr id="83" name="Google Shape;83;g2ef844a6a83_0_292"/>
          <p:cNvSpPr txBox="1"/>
          <p:nvPr>
            <p:ph idx="12" type="sldNum"/>
          </p:nvPr>
        </p:nvSpPr>
        <p:spPr>
          <a:xfrm>
            <a:off x="10984892" y="6387879"/>
            <a:ext cx="1087500" cy="3651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1pPr>
            <a:lvl2pPr indent="0" lvl="1"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2pPr>
            <a:lvl3pPr indent="0" lvl="2"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3pPr>
            <a:lvl4pPr indent="0" lvl="3"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4pPr>
            <a:lvl5pPr indent="0" lvl="4"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5pPr>
            <a:lvl6pPr indent="0" lvl="5"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6pPr>
            <a:lvl7pPr indent="0" lvl="6"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7pPr>
            <a:lvl8pPr indent="0" lvl="7"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8pPr>
            <a:lvl9pPr indent="0" lvl="8" marL="0" marR="0" rtl="0" algn="r">
              <a:lnSpc>
                <a:spcPct val="100000"/>
              </a:lnSpc>
              <a:spcBef>
                <a:spcPts val="0"/>
              </a:spcBef>
              <a:spcAft>
                <a:spcPts val="0"/>
              </a:spcAft>
              <a:buClr>
                <a:srgbClr val="56565A"/>
              </a:buClr>
              <a:buSzPts val="1200"/>
              <a:buFont typeface="Poppins"/>
              <a:buNone/>
              <a:defRPr b="0" i="0" sz="1200" u="none" cap="none" strike="noStrike">
                <a:solidFill>
                  <a:srgbClr val="56565A"/>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88" name="Shape 88"/>
        <p:cNvGrpSpPr/>
        <p:nvPr/>
      </p:nvGrpSpPr>
      <p:grpSpPr>
        <a:xfrm>
          <a:off x="0" y="0"/>
          <a:ext cx="0" cy="0"/>
          <a:chOff x="0" y="0"/>
          <a:chExt cx="0" cy="0"/>
        </a:xfrm>
      </p:grpSpPr>
      <p:sp>
        <p:nvSpPr>
          <p:cNvPr id="89" name="Google Shape;89;p43"/>
          <p:cNvSpPr/>
          <p:nvPr/>
        </p:nvSpPr>
        <p:spPr>
          <a:xfrm>
            <a:off x="-1" y="0"/>
            <a:ext cx="4346369"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43"/>
          <p:cNvSpPr/>
          <p:nvPr/>
        </p:nvSpPr>
        <p:spPr>
          <a:xfrm rot="5400000">
            <a:off x="7425" y="4486021"/>
            <a:ext cx="2364553" cy="237940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2588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 name="Google Shape;91;p43"/>
          <p:cNvSpPr txBox="1"/>
          <p:nvPr>
            <p:ph type="ctrTitle"/>
          </p:nvPr>
        </p:nvSpPr>
        <p:spPr>
          <a:xfrm>
            <a:off x="490384" y="2235200"/>
            <a:ext cx="3134032" cy="2387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3600"/>
              <a:buFont typeface="Poppins"/>
              <a:buNone/>
              <a:defRPr sz="36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3"/>
          <p:cNvSpPr txBox="1"/>
          <p:nvPr>
            <p:ph idx="1" type="subTitle"/>
          </p:nvPr>
        </p:nvSpPr>
        <p:spPr>
          <a:xfrm>
            <a:off x="4994787" y="1533832"/>
            <a:ext cx="6359013" cy="372396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62626"/>
              </a:buClr>
              <a:buSzPts val="2400"/>
              <a:buNone/>
              <a:defRPr sz="2400">
                <a:solidFill>
                  <a:srgbClr val="262626"/>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93" name="Google Shape;93;p43"/>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94" name="Google Shape;94;p43"/>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95" name="Google Shape;95;p43"/>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96" name="Shape 96"/>
        <p:cNvGrpSpPr/>
        <p:nvPr/>
      </p:nvGrpSpPr>
      <p:grpSpPr>
        <a:xfrm>
          <a:off x="0" y="0"/>
          <a:ext cx="0" cy="0"/>
          <a:chOff x="0" y="0"/>
          <a:chExt cx="0" cy="0"/>
        </a:xfrm>
      </p:grpSpPr>
      <p:sp>
        <p:nvSpPr>
          <p:cNvPr id="97" name="Google Shape;97;p67"/>
          <p:cNvSpPr/>
          <p:nvPr/>
        </p:nvSpPr>
        <p:spPr>
          <a:xfrm>
            <a:off x="-1" y="0"/>
            <a:ext cx="6096001"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 name="Google Shape;98;p67"/>
          <p:cNvSpPr txBox="1"/>
          <p:nvPr>
            <p:ph type="ctrTitle"/>
          </p:nvPr>
        </p:nvSpPr>
        <p:spPr>
          <a:xfrm>
            <a:off x="490384" y="1293018"/>
            <a:ext cx="5055393" cy="42719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3600"/>
              <a:buFont typeface="Poppins"/>
              <a:buNone/>
              <a:defRPr sz="36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7"/>
          <p:cNvSpPr txBox="1"/>
          <p:nvPr>
            <p:ph idx="1" type="subTitle"/>
          </p:nvPr>
        </p:nvSpPr>
        <p:spPr>
          <a:xfrm>
            <a:off x="6849397" y="771525"/>
            <a:ext cx="4852219" cy="520065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62626"/>
              </a:buClr>
              <a:buSzPts val="2400"/>
              <a:buNone/>
              <a:defRPr sz="2400">
                <a:solidFill>
                  <a:srgbClr val="262626"/>
                </a:solidFill>
                <a:latin typeface="Poppins"/>
                <a:ea typeface="Poppins"/>
                <a:cs typeface="Poppins"/>
                <a:sym typeface="Poppins"/>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00" name="Google Shape;100;p67"/>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01" name="Google Shape;101;p67"/>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102" name="Google Shape;102;p67"/>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03" name="Shape 103"/>
        <p:cNvGrpSpPr/>
        <p:nvPr/>
      </p:nvGrpSpPr>
      <p:grpSpPr>
        <a:xfrm>
          <a:off x="0" y="0"/>
          <a:ext cx="0" cy="0"/>
          <a:chOff x="0" y="0"/>
          <a:chExt cx="0" cy="0"/>
        </a:xfrm>
      </p:grpSpPr>
      <p:pic>
        <p:nvPicPr>
          <p:cNvPr id="104" name="Google Shape;104;p45"/>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05" name="Google Shape;105;p45"/>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106" name="Google Shape;106;p4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3600"/>
              <a:buFont typeface="Poppins"/>
              <a:buNone/>
              <a:defRPr>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9" name="Google Shape;109;p71"/>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10" name="Google Shape;110;p71"/>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111" name="Google Shape;111;p71"/>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3600"/>
              <a:buFont typeface="Poppins"/>
              <a:buNone/>
              <a:defRPr>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6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defRPr>
            </a:lvl1pPr>
            <a:lvl2pPr indent="-381000" lvl="1" marL="914400" algn="l">
              <a:lnSpc>
                <a:spcPct val="90000"/>
              </a:lnSpc>
              <a:spcBef>
                <a:spcPts val="500"/>
              </a:spcBef>
              <a:spcAft>
                <a:spcPts val="0"/>
              </a:spcAft>
              <a:buClr>
                <a:srgbClr val="262626"/>
              </a:buClr>
              <a:buSzPts val="2400"/>
              <a:buChar char="•"/>
              <a:defRPr>
                <a:solidFill>
                  <a:srgbClr val="262626"/>
                </a:solidFill>
              </a:defRPr>
            </a:lvl2pPr>
            <a:lvl3pPr indent="-355600" lvl="2" marL="1371600" algn="l">
              <a:lnSpc>
                <a:spcPct val="90000"/>
              </a:lnSpc>
              <a:spcBef>
                <a:spcPts val="500"/>
              </a:spcBef>
              <a:spcAft>
                <a:spcPts val="0"/>
              </a:spcAft>
              <a:buClr>
                <a:srgbClr val="262626"/>
              </a:buClr>
              <a:buSzPts val="2000"/>
              <a:buChar char="•"/>
              <a:defRPr>
                <a:solidFill>
                  <a:srgbClr val="262626"/>
                </a:solidFill>
              </a:defRPr>
            </a:lvl3pPr>
            <a:lvl4pPr indent="-342900" lvl="3" marL="1828800" algn="l">
              <a:lnSpc>
                <a:spcPct val="90000"/>
              </a:lnSpc>
              <a:spcBef>
                <a:spcPts val="500"/>
              </a:spcBef>
              <a:spcAft>
                <a:spcPts val="0"/>
              </a:spcAft>
              <a:buClr>
                <a:srgbClr val="262626"/>
              </a:buClr>
              <a:buSzPts val="1800"/>
              <a:buChar char="•"/>
              <a:defRPr>
                <a:solidFill>
                  <a:srgbClr val="262626"/>
                </a:solidFill>
              </a:defRPr>
            </a:lvl4pPr>
            <a:lvl5pPr indent="-342900" lvl="4" marL="2286000" algn="l">
              <a:lnSpc>
                <a:spcPct val="90000"/>
              </a:lnSpc>
              <a:spcBef>
                <a:spcPts val="500"/>
              </a:spcBef>
              <a:spcAft>
                <a:spcPts val="0"/>
              </a:spcAft>
              <a:buClr>
                <a:srgbClr val="262626"/>
              </a:buClr>
              <a:buSzPts val="18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6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defRPr>
            </a:lvl1pPr>
            <a:lvl2pPr indent="-381000" lvl="1" marL="914400" algn="l">
              <a:lnSpc>
                <a:spcPct val="90000"/>
              </a:lnSpc>
              <a:spcBef>
                <a:spcPts val="500"/>
              </a:spcBef>
              <a:spcAft>
                <a:spcPts val="0"/>
              </a:spcAft>
              <a:buClr>
                <a:srgbClr val="262626"/>
              </a:buClr>
              <a:buSzPts val="2400"/>
              <a:buChar char="•"/>
              <a:defRPr>
                <a:solidFill>
                  <a:srgbClr val="262626"/>
                </a:solidFill>
              </a:defRPr>
            </a:lvl2pPr>
            <a:lvl3pPr indent="-355600" lvl="2" marL="1371600" algn="l">
              <a:lnSpc>
                <a:spcPct val="90000"/>
              </a:lnSpc>
              <a:spcBef>
                <a:spcPts val="500"/>
              </a:spcBef>
              <a:spcAft>
                <a:spcPts val="0"/>
              </a:spcAft>
              <a:buClr>
                <a:srgbClr val="262626"/>
              </a:buClr>
              <a:buSzPts val="2000"/>
              <a:buChar char="•"/>
              <a:defRPr>
                <a:solidFill>
                  <a:srgbClr val="262626"/>
                </a:solidFill>
              </a:defRPr>
            </a:lvl3pPr>
            <a:lvl4pPr indent="-342900" lvl="3" marL="1828800" algn="l">
              <a:lnSpc>
                <a:spcPct val="90000"/>
              </a:lnSpc>
              <a:spcBef>
                <a:spcPts val="500"/>
              </a:spcBef>
              <a:spcAft>
                <a:spcPts val="0"/>
              </a:spcAft>
              <a:buClr>
                <a:srgbClr val="262626"/>
              </a:buClr>
              <a:buSzPts val="1800"/>
              <a:buChar char="•"/>
              <a:defRPr>
                <a:solidFill>
                  <a:srgbClr val="262626"/>
                </a:solidFill>
              </a:defRPr>
            </a:lvl4pPr>
            <a:lvl5pPr indent="-342900" lvl="4" marL="2286000" algn="l">
              <a:lnSpc>
                <a:spcPct val="90000"/>
              </a:lnSpc>
              <a:spcBef>
                <a:spcPts val="500"/>
              </a:spcBef>
              <a:spcAft>
                <a:spcPts val="0"/>
              </a:spcAft>
              <a:buClr>
                <a:srgbClr val="262626"/>
              </a:buClr>
              <a:buSzPts val="18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with Element">
  <p:cSld name="2_Blank with Element">
    <p:spTree>
      <p:nvGrpSpPr>
        <p:cNvPr id="117" name="Shape 117"/>
        <p:cNvGrpSpPr/>
        <p:nvPr/>
      </p:nvGrpSpPr>
      <p:grpSpPr>
        <a:xfrm>
          <a:off x="0" y="0"/>
          <a:ext cx="0" cy="0"/>
          <a:chOff x="0" y="0"/>
          <a:chExt cx="0" cy="0"/>
        </a:xfrm>
      </p:grpSpPr>
      <p:sp>
        <p:nvSpPr>
          <p:cNvPr id="118" name="Google Shape;118;p44"/>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rgbClr val="D8D8D8">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44"/>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with Element">
  <p:cSld name="3_Blank with Element">
    <p:spTree>
      <p:nvGrpSpPr>
        <p:cNvPr id="120" name="Shape 120"/>
        <p:cNvGrpSpPr/>
        <p:nvPr/>
      </p:nvGrpSpPr>
      <p:grpSpPr>
        <a:xfrm>
          <a:off x="0" y="0"/>
          <a:ext cx="0" cy="0"/>
          <a:chOff x="0" y="0"/>
          <a:chExt cx="0" cy="0"/>
        </a:xfrm>
      </p:grpSpPr>
      <p:sp>
        <p:nvSpPr>
          <p:cNvPr id="121" name="Google Shape;121;p46"/>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rgbClr val="D8D8D8">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22" name="Google Shape;122;p46"/>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23" name="Google Shape;123;p46"/>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cxnSp>
        <p:nvCxnSpPr>
          <p:cNvPr id="124" name="Google Shape;124;p46"/>
          <p:cNvCxnSpPr/>
          <p:nvPr/>
        </p:nvCxnSpPr>
        <p:spPr>
          <a:xfrm>
            <a:off x="6096000" y="632361"/>
            <a:ext cx="0" cy="5593278"/>
          </a:xfrm>
          <a:prstGeom prst="straightConnector1">
            <a:avLst/>
          </a:prstGeom>
          <a:noFill/>
          <a:ln cap="flat" cmpd="sng" w="12700">
            <a:solidFill>
              <a:schemeClr val="dk2"/>
            </a:solidFill>
            <a:prstDash val="solid"/>
            <a:miter lim="800000"/>
            <a:headEnd len="sm" w="sm" type="none"/>
            <a:tailEnd len="sm" w="sm" type="none"/>
          </a:ln>
        </p:spPr>
      </p:cxnSp>
      <p:sp>
        <p:nvSpPr>
          <p:cNvPr id="125" name="Google Shape;125;p4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cSld name="1_Title">
    <p:bg>
      <p:bgPr>
        <a:solidFill>
          <a:schemeClr val="lt1"/>
        </a:solidFill>
      </p:bgPr>
    </p:bg>
    <p:spTree>
      <p:nvGrpSpPr>
        <p:cNvPr id="126" name="Shape 126"/>
        <p:cNvGrpSpPr/>
        <p:nvPr/>
      </p:nvGrpSpPr>
      <p:grpSpPr>
        <a:xfrm>
          <a:off x="0" y="0"/>
          <a:ext cx="0" cy="0"/>
          <a:chOff x="0" y="0"/>
          <a:chExt cx="0" cy="0"/>
        </a:xfrm>
      </p:grpSpPr>
      <p:sp>
        <p:nvSpPr>
          <p:cNvPr id="127" name="Google Shape;127;p47"/>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rgbClr val="D8D8D8">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28" name="Google Shape;128;p47"/>
          <p:cNvPicPr preferRelativeResize="0"/>
          <p:nvPr/>
        </p:nvPicPr>
        <p:blipFill rotWithShape="1">
          <a:blip r:embed="rId2">
            <a:alphaModFix/>
          </a:blip>
          <a:srcRect b="0" l="0" r="0" t="0"/>
          <a:stretch/>
        </p:blipFill>
        <p:spPr>
          <a:xfrm>
            <a:off x="823883" y="6360314"/>
            <a:ext cx="862042" cy="296855"/>
          </a:xfrm>
          <a:prstGeom prst="rect">
            <a:avLst/>
          </a:prstGeom>
          <a:noFill/>
          <a:ln>
            <a:noFill/>
          </a:ln>
        </p:spPr>
      </p:pic>
      <p:sp>
        <p:nvSpPr>
          <p:cNvPr id="129" name="Google Shape;129;p47"/>
          <p:cNvSpPr txBox="1"/>
          <p:nvPr>
            <p:ph type="ctrTitle"/>
          </p:nvPr>
        </p:nvSpPr>
        <p:spPr>
          <a:xfrm>
            <a:off x="1524000" y="881743"/>
            <a:ext cx="9144000" cy="509451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2"/>
              </a:buClr>
              <a:buSzPts val="5400"/>
              <a:buFont typeface="Poppins"/>
              <a:buNone/>
              <a:defRPr sz="5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47"/>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p:cSld name="2_Title">
    <p:bg>
      <p:bgPr>
        <a:solidFill>
          <a:schemeClr val="dk2"/>
        </a:solidFill>
      </p:bgPr>
    </p:bg>
    <p:spTree>
      <p:nvGrpSpPr>
        <p:cNvPr id="131" name="Shape 131"/>
        <p:cNvGrpSpPr/>
        <p:nvPr/>
      </p:nvGrpSpPr>
      <p:grpSpPr>
        <a:xfrm>
          <a:off x="0" y="0"/>
          <a:ext cx="0" cy="0"/>
          <a:chOff x="0" y="0"/>
          <a:chExt cx="0" cy="0"/>
        </a:xfrm>
      </p:grpSpPr>
      <p:sp>
        <p:nvSpPr>
          <p:cNvPr id="132" name="Google Shape;132;p48"/>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78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 name="Google Shape;133;p48"/>
          <p:cNvSpPr txBox="1"/>
          <p:nvPr>
            <p:ph type="ctrTitle"/>
          </p:nvPr>
        </p:nvSpPr>
        <p:spPr>
          <a:xfrm>
            <a:off x="1524000" y="881743"/>
            <a:ext cx="9144000" cy="509451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5400"/>
              <a:buFont typeface="Poppins"/>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48"/>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p:cSld name="3_Title">
    <p:bg>
      <p:bgPr>
        <a:solidFill>
          <a:srgbClr val="262626"/>
        </a:solidFill>
      </p:bgPr>
    </p:bg>
    <p:spTree>
      <p:nvGrpSpPr>
        <p:cNvPr id="135" name="Shape 135"/>
        <p:cNvGrpSpPr/>
        <p:nvPr/>
      </p:nvGrpSpPr>
      <p:grpSpPr>
        <a:xfrm>
          <a:off x="0" y="0"/>
          <a:ext cx="0" cy="0"/>
          <a:chOff x="0" y="0"/>
          <a:chExt cx="0" cy="0"/>
        </a:xfrm>
      </p:grpSpPr>
      <p:sp>
        <p:nvSpPr>
          <p:cNvPr id="136" name="Google Shape;136;p49"/>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78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49"/>
          <p:cNvSpPr txBox="1"/>
          <p:nvPr>
            <p:ph type="ctrTitle"/>
          </p:nvPr>
        </p:nvSpPr>
        <p:spPr>
          <a:xfrm>
            <a:off x="1524000" y="881743"/>
            <a:ext cx="9144000" cy="509451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5400"/>
              <a:buFont typeface="Poppins"/>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49"/>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p:cSld name="4_Title">
    <p:bg>
      <p:bgPr>
        <a:solidFill>
          <a:schemeClr val="accent4"/>
        </a:solidFill>
      </p:bgPr>
    </p:bg>
    <p:spTree>
      <p:nvGrpSpPr>
        <p:cNvPr id="139" name="Shape 139"/>
        <p:cNvGrpSpPr/>
        <p:nvPr/>
      </p:nvGrpSpPr>
      <p:grpSpPr>
        <a:xfrm>
          <a:off x="0" y="0"/>
          <a:ext cx="0" cy="0"/>
          <a:chOff x="0" y="0"/>
          <a:chExt cx="0" cy="0"/>
        </a:xfrm>
      </p:grpSpPr>
      <p:sp>
        <p:nvSpPr>
          <p:cNvPr id="140" name="Google Shape;140;p50"/>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196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50"/>
          <p:cNvSpPr txBox="1"/>
          <p:nvPr>
            <p:ph type="ctrTitle"/>
          </p:nvPr>
        </p:nvSpPr>
        <p:spPr>
          <a:xfrm>
            <a:off x="1524000" y="881743"/>
            <a:ext cx="9144000" cy="509451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5400"/>
              <a:buFont typeface="Poppins"/>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50"/>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p:cSld name="5_Title">
    <p:bg>
      <p:bgPr>
        <a:solidFill>
          <a:schemeClr val="accent1"/>
        </a:solidFill>
      </p:bgPr>
    </p:bg>
    <p:spTree>
      <p:nvGrpSpPr>
        <p:cNvPr id="143" name="Shape 143"/>
        <p:cNvGrpSpPr/>
        <p:nvPr/>
      </p:nvGrpSpPr>
      <p:grpSpPr>
        <a:xfrm>
          <a:off x="0" y="0"/>
          <a:ext cx="0" cy="0"/>
          <a:chOff x="0" y="0"/>
          <a:chExt cx="0" cy="0"/>
        </a:xfrm>
      </p:grpSpPr>
      <p:sp>
        <p:nvSpPr>
          <p:cNvPr id="144" name="Google Shape;144;p51"/>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196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p51"/>
          <p:cNvSpPr txBox="1"/>
          <p:nvPr>
            <p:ph type="ctrTitle"/>
          </p:nvPr>
        </p:nvSpPr>
        <p:spPr>
          <a:xfrm>
            <a:off x="1524000" y="881743"/>
            <a:ext cx="9144000" cy="509451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5400"/>
              <a:buFont typeface="Poppins"/>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51"/>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p:cSld name="6_Title">
    <p:bg>
      <p:bgPr>
        <a:solidFill>
          <a:schemeClr val="accent2"/>
        </a:solidFill>
      </p:bgPr>
    </p:bg>
    <p:spTree>
      <p:nvGrpSpPr>
        <p:cNvPr id="147" name="Shape 147"/>
        <p:cNvGrpSpPr/>
        <p:nvPr/>
      </p:nvGrpSpPr>
      <p:grpSpPr>
        <a:xfrm>
          <a:off x="0" y="0"/>
          <a:ext cx="0" cy="0"/>
          <a:chOff x="0" y="0"/>
          <a:chExt cx="0" cy="0"/>
        </a:xfrm>
      </p:grpSpPr>
      <p:sp>
        <p:nvSpPr>
          <p:cNvPr id="148" name="Google Shape;148;p52"/>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1098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 name="Google Shape;149;p52"/>
          <p:cNvSpPr txBox="1"/>
          <p:nvPr>
            <p:ph type="ctrTitle"/>
          </p:nvPr>
        </p:nvSpPr>
        <p:spPr>
          <a:xfrm>
            <a:off x="1524000" y="881743"/>
            <a:ext cx="9144000" cy="509451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2"/>
              </a:buClr>
              <a:buSzPts val="5400"/>
              <a:buFont typeface="Poppins"/>
              <a:buNone/>
              <a:defRPr sz="5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5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p:cSld name="7_Title">
    <p:bg>
      <p:bgPr>
        <a:solidFill>
          <a:schemeClr val="accent5"/>
        </a:solidFill>
      </p:bgPr>
    </p:bg>
    <p:spTree>
      <p:nvGrpSpPr>
        <p:cNvPr id="151" name="Shape 151"/>
        <p:cNvGrpSpPr/>
        <p:nvPr/>
      </p:nvGrpSpPr>
      <p:grpSpPr>
        <a:xfrm>
          <a:off x="0" y="0"/>
          <a:ext cx="0" cy="0"/>
          <a:chOff x="0" y="0"/>
          <a:chExt cx="0" cy="0"/>
        </a:xfrm>
      </p:grpSpPr>
      <p:sp>
        <p:nvSpPr>
          <p:cNvPr id="152" name="Google Shape;152;p53"/>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rgbClr val="D0CECE">
              <a:alpha val="109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 name="Google Shape;153;p53"/>
          <p:cNvSpPr txBox="1"/>
          <p:nvPr>
            <p:ph type="ctrTitle"/>
          </p:nvPr>
        </p:nvSpPr>
        <p:spPr>
          <a:xfrm>
            <a:off x="1524000" y="881743"/>
            <a:ext cx="9144000" cy="509451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2"/>
              </a:buClr>
              <a:buSzPts val="5400"/>
              <a:buFont typeface="Poppins"/>
              <a:buNone/>
              <a:defRPr sz="5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53"/>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Element">
  <p:cSld name="Blank with Element">
    <p:spTree>
      <p:nvGrpSpPr>
        <p:cNvPr id="155" name="Shape 155"/>
        <p:cNvGrpSpPr/>
        <p:nvPr/>
      </p:nvGrpSpPr>
      <p:grpSpPr>
        <a:xfrm>
          <a:off x="0" y="0"/>
          <a:ext cx="0" cy="0"/>
          <a:chOff x="0" y="0"/>
          <a:chExt cx="0" cy="0"/>
        </a:xfrm>
      </p:grpSpPr>
      <p:sp>
        <p:nvSpPr>
          <p:cNvPr id="156" name="Google Shape;156;p54"/>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rgbClr val="D8D8D8">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57" name="Google Shape;157;p54"/>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58" name="Google Shape;158;p54"/>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159" name="Google Shape;159;p54"/>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with Element">
  <p:cSld name="1_Blank with Element">
    <p:spTree>
      <p:nvGrpSpPr>
        <p:cNvPr id="160" name="Shape 160"/>
        <p:cNvGrpSpPr/>
        <p:nvPr/>
      </p:nvGrpSpPr>
      <p:grpSpPr>
        <a:xfrm>
          <a:off x="0" y="0"/>
          <a:ext cx="0" cy="0"/>
          <a:chOff x="0" y="0"/>
          <a:chExt cx="0" cy="0"/>
        </a:xfrm>
      </p:grpSpPr>
      <p:pic>
        <p:nvPicPr>
          <p:cNvPr id="161" name="Google Shape;161;p55"/>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62" name="Google Shape;162;p55"/>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163" name="Google Shape;163;p5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title">
  <p:cSld name="TITLE">
    <p:bg>
      <p:bgPr>
        <a:solidFill>
          <a:schemeClr val="lt1"/>
        </a:solidFill>
      </p:bgPr>
    </p:bg>
    <p:spTree>
      <p:nvGrpSpPr>
        <p:cNvPr id="164" name="Shape 164"/>
        <p:cNvGrpSpPr/>
        <p:nvPr/>
      </p:nvGrpSpPr>
      <p:grpSpPr>
        <a:xfrm>
          <a:off x="0" y="0"/>
          <a:ext cx="0" cy="0"/>
          <a:chOff x="0" y="0"/>
          <a:chExt cx="0" cy="0"/>
        </a:xfrm>
      </p:grpSpPr>
      <p:sp>
        <p:nvSpPr>
          <p:cNvPr id="165" name="Google Shape;165;p56"/>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5400"/>
              <a:buFont typeface="Poppins"/>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2"/>
              </a:buClr>
              <a:buSzPts val="2400"/>
              <a:buNone/>
              <a:defRPr sz="24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68" name="Google Shape;168;p56"/>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69" name="Google Shape;169;p56"/>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170" name="Google Shape;170;p56"/>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rgbClr val="F2F2F2"/>
        </a:solidFill>
      </p:bgPr>
    </p:bg>
    <p:spTree>
      <p:nvGrpSpPr>
        <p:cNvPr id="171" name="Shape 171"/>
        <p:cNvGrpSpPr/>
        <p:nvPr/>
      </p:nvGrpSpPr>
      <p:grpSpPr>
        <a:xfrm>
          <a:off x="0" y="0"/>
          <a:ext cx="0" cy="0"/>
          <a:chOff x="0" y="0"/>
          <a:chExt cx="0" cy="0"/>
        </a:xfrm>
      </p:grpSpPr>
      <p:sp>
        <p:nvSpPr>
          <p:cNvPr id="172" name="Google Shape;172;p57"/>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 name="Google Shape;173;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5400"/>
              <a:buFont typeface="Poppins"/>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2"/>
              </a:buClr>
              <a:buSzPts val="2400"/>
              <a:buNone/>
              <a:defRPr sz="24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5" name="Google Shape;175;p57"/>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76" name="Google Shape;176;p57"/>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177" name="Google Shape;177;p57"/>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accent5"/>
        </a:solidFill>
      </p:bgPr>
    </p:bg>
    <p:spTree>
      <p:nvGrpSpPr>
        <p:cNvPr id="178" name="Shape 178"/>
        <p:cNvGrpSpPr/>
        <p:nvPr/>
      </p:nvGrpSpPr>
      <p:grpSpPr>
        <a:xfrm>
          <a:off x="0" y="0"/>
          <a:ext cx="0" cy="0"/>
          <a:chOff x="0" y="0"/>
          <a:chExt cx="0" cy="0"/>
        </a:xfrm>
      </p:grpSpPr>
      <p:sp>
        <p:nvSpPr>
          <p:cNvPr id="179" name="Google Shape;179;p58"/>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2784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 name="Google Shape;180;p5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5400"/>
              <a:buFont typeface="Poppins"/>
              <a:buNone/>
              <a:defRPr sz="5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5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82" name="Google Shape;182;p58"/>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183" name="Google Shape;183;p58"/>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184" name="Google Shape;184;p58"/>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chemeClr val="dk2"/>
        </a:solidFill>
      </p:bgPr>
    </p:bg>
    <p:spTree>
      <p:nvGrpSpPr>
        <p:cNvPr id="185" name="Shape 185"/>
        <p:cNvGrpSpPr/>
        <p:nvPr/>
      </p:nvGrpSpPr>
      <p:grpSpPr>
        <a:xfrm>
          <a:off x="0" y="0"/>
          <a:ext cx="0" cy="0"/>
          <a:chOff x="0" y="0"/>
          <a:chExt cx="0" cy="0"/>
        </a:xfrm>
      </p:grpSpPr>
      <p:sp>
        <p:nvSpPr>
          <p:cNvPr id="186" name="Google Shape;186;p59"/>
          <p:cNvSpPr/>
          <p:nvPr/>
        </p:nvSpPr>
        <p:spPr>
          <a:xfrm>
            <a:off x="5376454" y="0"/>
            <a:ext cx="6820622" cy="686346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78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 name="Google Shape;187;p5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400"/>
              <a:buFont typeface="Poppins"/>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5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9" name="Google Shape;189;p59"/>
          <p:cNvSpPr txBox="1"/>
          <p:nvPr>
            <p:ph idx="12" type="sldNum"/>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190" name="Google Shape;190;p59"/>
          <p:cNvPicPr preferRelativeResize="0"/>
          <p:nvPr/>
        </p:nvPicPr>
        <p:blipFill rotWithShape="1">
          <a:blip r:embed="rId2">
            <a:alphaModFix/>
          </a:blip>
          <a:srcRect b="0" l="0" r="0" t="0"/>
          <a:stretch/>
        </p:blipFill>
        <p:spPr>
          <a:xfrm>
            <a:off x="194491" y="6356350"/>
            <a:ext cx="862042" cy="29685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191" name="Shape 191"/>
        <p:cNvGrpSpPr/>
        <p:nvPr/>
      </p:nvGrpSpPr>
      <p:grpSpPr>
        <a:xfrm>
          <a:off x="0" y="0"/>
          <a:ext cx="0" cy="0"/>
          <a:chOff x="0" y="0"/>
          <a:chExt cx="0" cy="0"/>
        </a:xfrm>
      </p:grpSpPr>
      <p:sp>
        <p:nvSpPr>
          <p:cNvPr id="192" name="Google Shape;192;p60"/>
          <p:cNvSpPr/>
          <p:nvPr/>
        </p:nvSpPr>
        <p:spPr>
          <a:xfrm>
            <a:off x="-1" y="0"/>
            <a:ext cx="4346369"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3" name="Google Shape;193;p60"/>
          <p:cNvSpPr/>
          <p:nvPr/>
        </p:nvSpPr>
        <p:spPr>
          <a:xfrm rot="5400000">
            <a:off x="7425" y="4486021"/>
            <a:ext cx="2364553" cy="237940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16078"/>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 name="Google Shape;194;p60"/>
          <p:cNvSpPr txBox="1"/>
          <p:nvPr>
            <p:ph type="ctrTitle"/>
          </p:nvPr>
        </p:nvSpPr>
        <p:spPr>
          <a:xfrm>
            <a:off x="490384" y="2235200"/>
            <a:ext cx="3134032" cy="2387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3600"/>
              <a:buFont typeface="Poppins"/>
              <a:buNone/>
              <a:defRPr sz="36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60"/>
          <p:cNvSpPr txBox="1"/>
          <p:nvPr>
            <p:ph idx="1" type="subTitle"/>
          </p:nvPr>
        </p:nvSpPr>
        <p:spPr>
          <a:xfrm>
            <a:off x="4994787" y="1533832"/>
            <a:ext cx="6359013" cy="372396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62626"/>
              </a:buClr>
              <a:buSzPts val="2400"/>
              <a:buNone/>
              <a:defRPr sz="2400">
                <a:solidFill>
                  <a:srgbClr val="262626"/>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6" name="Google Shape;196;p60"/>
          <p:cNvSpPr txBox="1"/>
          <p:nvPr>
            <p:ph idx="12" type="sldNum"/>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197" name="Google Shape;197;p60"/>
          <p:cNvPicPr preferRelativeResize="0"/>
          <p:nvPr/>
        </p:nvPicPr>
        <p:blipFill rotWithShape="1">
          <a:blip r:embed="rId2">
            <a:alphaModFix/>
          </a:blip>
          <a:srcRect b="0" l="0" r="0" t="0"/>
          <a:stretch/>
        </p:blipFill>
        <p:spPr>
          <a:xfrm>
            <a:off x="194491" y="6356350"/>
            <a:ext cx="862042" cy="29685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98" name="Shape 198"/>
        <p:cNvGrpSpPr/>
        <p:nvPr/>
      </p:nvGrpSpPr>
      <p:grpSpPr>
        <a:xfrm>
          <a:off x="0" y="0"/>
          <a:ext cx="0" cy="0"/>
          <a:chOff x="0" y="0"/>
          <a:chExt cx="0" cy="0"/>
        </a:xfrm>
      </p:grpSpPr>
      <p:sp>
        <p:nvSpPr>
          <p:cNvPr id="199" name="Google Shape;199;p61"/>
          <p:cNvSpPr/>
          <p:nvPr/>
        </p:nvSpPr>
        <p:spPr>
          <a:xfrm>
            <a:off x="-1" y="0"/>
            <a:ext cx="4346369"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0" name="Google Shape;200;p61"/>
          <p:cNvSpPr/>
          <p:nvPr/>
        </p:nvSpPr>
        <p:spPr>
          <a:xfrm rot="5400000">
            <a:off x="7425" y="4486021"/>
            <a:ext cx="2364553" cy="2379406"/>
          </a:xfrm>
          <a:custGeom>
            <a:rect b="b" l="l" r="r" t="t"/>
            <a:pathLst>
              <a:path extrusionOk="0" h="6863466" w="6820622">
                <a:moveTo>
                  <a:pt x="6820623" y="6863466"/>
                </a:moveTo>
                <a:lnTo>
                  <a:pt x="6820623" y="0"/>
                </a:lnTo>
                <a:lnTo>
                  <a:pt x="5097726" y="5142389"/>
                </a:lnTo>
                <a:lnTo>
                  <a:pt x="0" y="6863466"/>
                </a:lnTo>
                <a:close/>
              </a:path>
            </a:pathLst>
          </a:custGeom>
          <a:solidFill>
            <a:schemeClr val="lt1">
              <a:alpha val="3921"/>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 name="Google Shape;201;p61"/>
          <p:cNvSpPr txBox="1"/>
          <p:nvPr>
            <p:ph type="ctrTitle"/>
          </p:nvPr>
        </p:nvSpPr>
        <p:spPr>
          <a:xfrm>
            <a:off x="490384" y="2235200"/>
            <a:ext cx="3134032" cy="2387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Poppi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61"/>
          <p:cNvSpPr txBox="1"/>
          <p:nvPr>
            <p:ph idx="1" type="subTitle"/>
          </p:nvPr>
        </p:nvSpPr>
        <p:spPr>
          <a:xfrm>
            <a:off x="4994787" y="1533832"/>
            <a:ext cx="6359013" cy="372396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2"/>
              </a:buClr>
              <a:buSzPts val="2400"/>
              <a:buNone/>
              <a:defRPr sz="24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3" name="Google Shape;203;p61"/>
          <p:cNvSpPr txBox="1"/>
          <p:nvPr>
            <p:ph idx="12" type="sldNum"/>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204" name="Google Shape;204;p61"/>
          <p:cNvPicPr preferRelativeResize="0"/>
          <p:nvPr/>
        </p:nvPicPr>
        <p:blipFill rotWithShape="1">
          <a:blip r:embed="rId2">
            <a:alphaModFix/>
          </a:blip>
          <a:srcRect b="0" l="0" r="0" t="0"/>
          <a:stretch/>
        </p:blipFill>
        <p:spPr>
          <a:xfrm>
            <a:off x="194491" y="6356350"/>
            <a:ext cx="862042" cy="29685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05" name="Shape 205"/>
        <p:cNvGrpSpPr/>
        <p:nvPr/>
      </p:nvGrpSpPr>
      <p:grpSpPr>
        <a:xfrm>
          <a:off x="0" y="0"/>
          <a:ext cx="0" cy="0"/>
          <a:chOff x="0" y="0"/>
          <a:chExt cx="0" cy="0"/>
        </a:xfrm>
      </p:grpSpPr>
      <p:sp>
        <p:nvSpPr>
          <p:cNvPr id="206" name="Google Shape;206;p62"/>
          <p:cNvSpPr/>
          <p:nvPr/>
        </p:nvSpPr>
        <p:spPr>
          <a:xfrm>
            <a:off x="-1" y="0"/>
            <a:ext cx="4346369"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p62"/>
          <p:cNvSpPr/>
          <p:nvPr/>
        </p:nvSpPr>
        <p:spPr>
          <a:xfrm rot="5400000">
            <a:off x="7425" y="4486021"/>
            <a:ext cx="2364553" cy="2379406"/>
          </a:xfrm>
          <a:custGeom>
            <a:rect b="b" l="l" r="r" t="t"/>
            <a:pathLst>
              <a:path extrusionOk="0" h="6863466" w="6820622">
                <a:moveTo>
                  <a:pt x="6820623" y="6863466"/>
                </a:moveTo>
                <a:lnTo>
                  <a:pt x="6820623" y="0"/>
                </a:lnTo>
                <a:lnTo>
                  <a:pt x="5097726" y="5142389"/>
                </a:lnTo>
                <a:lnTo>
                  <a:pt x="0" y="6863466"/>
                </a:lnTo>
                <a:close/>
              </a:path>
            </a:pathLst>
          </a:custGeom>
          <a:solidFill>
            <a:schemeClr val="dk2">
              <a:alpha val="784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 name="Google Shape;208;p62"/>
          <p:cNvSpPr txBox="1"/>
          <p:nvPr>
            <p:ph type="ctrTitle"/>
          </p:nvPr>
        </p:nvSpPr>
        <p:spPr>
          <a:xfrm>
            <a:off x="490384" y="2235200"/>
            <a:ext cx="3134032" cy="2387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Poppi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62"/>
          <p:cNvSpPr txBox="1"/>
          <p:nvPr>
            <p:ph idx="1" type="subTitle"/>
          </p:nvPr>
        </p:nvSpPr>
        <p:spPr>
          <a:xfrm>
            <a:off x="4994787" y="1533832"/>
            <a:ext cx="6359013" cy="372396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2"/>
              </a:buClr>
              <a:buSzPts val="2400"/>
              <a:buNone/>
              <a:defRPr sz="2400">
                <a:latin typeface="Poppins"/>
                <a:ea typeface="Poppins"/>
                <a:cs typeface="Poppins"/>
                <a:sym typeface="Poppins"/>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0" name="Google Shape;210;p62"/>
          <p:cNvSpPr txBox="1"/>
          <p:nvPr>
            <p:ph idx="12" type="sldNum"/>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211" name="Google Shape;211;p62"/>
          <p:cNvPicPr preferRelativeResize="0"/>
          <p:nvPr/>
        </p:nvPicPr>
        <p:blipFill rotWithShape="1">
          <a:blip r:embed="rId2">
            <a:alphaModFix/>
          </a:blip>
          <a:srcRect b="0" l="0" r="0" t="0"/>
          <a:stretch/>
        </p:blipFill>
        <p:spPr>
          <a:xfrm>
            <a:off x="194491" y="6356350"/>
            <a:ext cx="862042" cy="29685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212" name="Shape 212"/>
        <p:cNvGrpSpPr/>
        <p:nvPr/>
      </p:nvGrpSpPr>
      <p:grpSpPr>
        <a:xfrm>
          <a:off x="0" y="0"/>
          <a:ext cx="0" cy="0"/>
          <a:chOff x="0" y="0"/>
          <a:chExt cx="0" cy="0"/>
        </a:xfrm>
      </p:grpSpPr>
      <p:sp>
        <p:nvSpPr>
          <p:cNvPr id="213" name="Google Shape;213;p63"/>
          <p:cNvSpPr/>
          <p:nvPr/>
        </p:nvSpPr>
        <p:spPr>
          <a:xfrm>
            <a:off x="0" y="0"/>
            <a:ext cx="35814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63"/>
          <p:cNvSpPr txBox="1"/>
          <p:nvPr>
            <p:ph type="ctrTitle"/>
          </p:nvPr>
        </p:nvSpPr>
        <p:spPr>
          <a:xfrm>
            <a:off x="4038601" y="2893577"/>
            <a:ext cx="7479662" cy="23876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62626"/>
              </a:buClr>
              <a:buSzPts val="5400"/>
              <a:buFont typeface="Poppins"/>
              <a:buNone/>
              <a:defRPr sz="54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63"/>
          <p:cNvSpPr txBox="1"/>
          <p:nvPr>
            <p:ph idx="12" type="sldNum"/>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216" name="Google Shape;216;p63"/>
          <p:cNvPicPr preferRelativeResize="0"/>
          <p:nvPr/>
        </p:nvPicPr>
        <p:blipFill rotWithShape="1">
          <a:blip r:embed="rId2">
            <a:alphaModFix/>
          </a:blip>
          <a:srcRect b="0" l="0" r="0" t="0"/>
          <a:stretch/>
        </p:blipFill>
        <p:spPr>
          <a:xfrm>
            <a:off x="194491" y="6356350"/>
            <a:ext cx="862042" cy="29685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217" name="Shape 217"/>
        <p:cNvGrpSpPr/>
        <p:nvPr/>
      </p:nvGrpSpPr>
      <p:grpSpPr>
        <a:xfrm>
          <a:off x="0" y="0"/>
          <a:ext cx="0" cy="0"/>
          <a:chOff x="0" y="0"/>
          <a:chExt cx="0" cy="0"/>
        </a:xfrm>
      </p:grpSpPr>
      <p:sp>
        <p:nvSpPr>
          <p:cNvPr id="218" name="Google Shape;218;p64"/>
          <p:cNvSpPr/>
          <p:nvPr/>
        </p:nvSpPr>
        <p:spPr>
          <a:xfrm>
            <a:off x="-1" y="0"/>
            <a:ext cx="6359013"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64"/>
          <p:cNvSpPr txBox="1"/>
          <p:nvPr>
            <p:ph type="ctrTitle"/>
          </p:nvPr>
        </p:nvSpPr>
        <p:spPr>
          <a:xfrm>
            <a:off x="490384" y="1293018"/>
            <a:ext cx="5453216" cy="42719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Poppi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64"/>
          <p:cNvSpPr txBox="1"/>
          <p:nvPr>
            <p:ph idx="1" type="subTitle"/>
          </p:nvPr>
        </p:nvSpPr>
        <p:spPr>
          <a:xfrm>
            <a:off x="6849397" y="771525"/>
            <a:ext cx="4852219" cy="520065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2"/>
              </a:buClr>
              <a:buSzPts val="2400"/>
              <a:buNone/>
              <a:defRPr sz="2400">
                <a:latin typeface="Poppins"/>
                <a:ea typeface="Poppins"/>
                <a:cs typeface="Poppins"/>
                <a:sym typeface="Poppins"/>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1" name="Google Shape;221;p64"/>
          <p:cNvSpPr txBox="1"/>
          <p:nvPr>
            <p:ph idx="12" type="sldNum"/>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222" name="Google Shape;222;p64"/>
          <p:cNvPicPr preferRelativeResize="0"/>
          <p:nvPr/>
        </p:nvPicPr>
        <p:blipFill rotWithShape="1">
          <a:blip r:embed="rId2">
            <a:alphaModFix/>
          </a:blip>
          <a:srcRect b="0" l="0" r="0" t="0"/>
          <a:stretch/>
        </p:blipFill>
        <p:spPr>
          <a:xfrm>
            <a:off x="194491" y="6356350"/>
            <a:ext cx="862042" cy="29685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223" name="Shape 223"/>
        <p:cNvGrpSpPr/>
        <p:nvPr/>
      </p:nvGrpSpPr>
      <p:grpSpPr>
        <a:xfrm>
          <a:off x="0" y="0"/>
          <a:ext cx="0" cy="0"/>
          <a:chOff x="0" y="0"/>
          <a:chExt cx="0" cy="0"/>
        </a:xfrm>
      </p:grpSpPr>
      <p:sp>
        <p:nvSpPr>
          <p:cNvPr id="224" name="Google Shape;224;p65"/>
          <p:cNvSpPr/>
          <p:nvPr/>
        </p:nvSpPr>
        <p:spPr>
          <a:xfrm>
            <a:off x="4264867" y="1595543"/>
            <a:ext cx="3662266" cy="3666913"/>
          </a:xfrm>
          <a:custGeom>
            <a:rect b="b" l="l" r="r" t="t"/>
            <a:pathLst>
              <a:path extrusionOk="0" h="5123497" w="5117005">
                <a:moveTo>
                  <a:pt x="3161264" y="1958245"/>
                </a:moveTo>
                <a:lnTo>
                  <a:pt x="3161264" y="1958245"/>
                </a:lnTo>
                <a:lnTo>
                  <a:pt x="2558598" y="0"/>
                </a:lnTo>
                <a:lnTo>
                  <a:pt x="1955741" y="1958245"/>
                </a:lnTo>
                <a:lnTo>
                  <a:pt x="0" y="2561749"/>
                </a:lnTo>
                <a:lnTo>
                  <a:pt x="1955741" y="3165253"/>
                </a:lnTo>
                <a:lnTo>
                  <a:pt x="2558598" y="5123498"/>
                </a:lnTo>
                <a:lnTo>
                  <a:pt x="3161264" y="3165253"/>
                </a:lnTo>
                <a:lnTo>
                  <a:pt x="5117006" y="256174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5" name="Google Shape;225;p65"/>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226" name="Shape 226"/>
        <p:cNvGrpSpPr/>
        <p:nvPr/>
      </p:nvGrpSpPr>
      <p:grpSpPr>
        <a:xfrm>
          <a:off x="0" y="0"/>
          <a:ext cx="0" cy="0"/>
          <a:chOff x="0" y="0"/>
          <a:chExt cx="0" cy="0"/>
        </a:xfrm>
      </p:grpSpPr>
      <p:sp>
        <p:nvSpPr>
          <p:cNvPr id="227" name="Google Shape;227;p66"/>
          <p:cNvSpPr/>
          <p:nvPr/>
        </p:nvSpPr>
        <p:spPr>
          <a:xfrm>
            <a:off x="-1" y="0"/>
            <a:ext cx="6359013"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66"/>
          <p:cNvSpPr txBox="1"/>
          <p:nvPr>
            <p:ph type="ctrTitle"/>
          </p:nvPr>
        </p:nvSpPr>
        <p:spPr>
          <a:xfrm>
            <a:off x="490384" y="1293018"/>
            <a:ext cx="5453216" cy="42719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Poppi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66"/>
          <p:cNvSpPr txBox="1"/>
          <p:nvPr>
            <p:ph idx="1" type="subTitle"/>
          </p:nvPr>
        </p:nvSpPr>
        <p:spPr>
          <a:xfrm>
            <a:off x="6849397" y="771525"/>
            <a:ext cx="4852219" cy="520065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262626"/>
              </a:buClr>
              <a:buSzPts val="2400"/>
              <a:buNone/>
              <a:defRPr sz="2400">
                <a:solidFill>
                  <a:srgbClr val="262626"/>
                </a:solidFill>
                <a:latin typeface="Poppins"/>
                <a:ea typeface="Poppins"/>
                <a:cs typeface="Poppins"/>
                <a:sym typeface="Poppins"/>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0" name="Google Shape;230;p66"/>
          <p:cNvSpPr txBox="1"/>
          <p:nvPr>
            <p:ph idx="12" type="sldNum"/>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231" name="Google Shape;231;p66"/>
          <p:cNvPicPr preferRelativeResize="0"/>
          <p:nvPr/>
        </p:nvPicPr>
        <p:blipFill rotWithShape="1">
          <a:blip r:embed="rId2">
            <a:alphaModFix/>
          </a:blip>
          <a:srcRect b="0" l="0" r="0" t="0"/>
          <a:stretch/>
        </p:blipFill>
        <p:spPr>
          <a:xfrm>
            <a:off x="194491" y="6356350"/>
            <a:ext cx="862042" cy="29685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ection Header">
  <p:cSld name="7_Section Header">
    <p:spTree>
      <p:nvGrpSpPr>
        <p:cNvPr id="232" name="Shape 232"/>
        <p:cNvGrpSpPr/>
        <p:nvPr/>
      </p:nvGrpSpPr>
      <p:grpSpPr>
        <a:xfrm>
          <a:off x="0" y="0"/>
          <a:ext cx="0" cy="0"/>
          <a:chOff x="0" y="0"/>
          <a:chExt cx="0" cy="0"/>
        </a:xfrm>
      </p:grpSpPr>
      <p:sp>
        <p:nvSpPr>
          <p:cNvPr id="233" name="Google Shape;233;p68"/>
          <p:cNvSpPr/>
          <p:nvPr/>
        </p:nvSpPr>
        <p:spPr>
          <a:xfrm>
            <a:off x="-1" y="0"/>
            <a:ext cx="6359013"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68"/>
          <p:cNvSpPr txBox="1"/>
          <p:nvPr>
            <p:ph type="ctrTitle"/>
          </p:nvPr>
        </p:nvSpPr>
        <p:spPr>
          <a:xfrm>
            <a:off x="490384" y="1293018"/>
            <a:ext cx="5453216" cy="42719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Poppi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68"/>
          <p:cNvSpPr txBox="1"/>
          <p:nvPr>
            <p:ph idx="1" type="subTitle"/>
          </p:nvPr>
        </p:nvSpPr>
        <p:spPr>
          <a:xfrm>
            <a:off x="6849397" y="771525"/>
            <a:ext cx="4852219" cy="520065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2"/>
              </a:buClr>
              <a:buSzPts val="2400"/>
              <a:buNone/>
              <a:defRPr sz="2400">
                <a:latin typeface="Poppins"/>
                <a:ea typeface="Poppins"/>
                <a:cs typeface="Poppins"/>
                <a:sym typeface="Poppins"/>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6" name="Google Shape;236;p68"/>
          <p:cNvSpPr txBox="1"/>
          <p:nvPr>
            <p:ph idx="12" type="sldNum"/>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237" name="Google Shape;237;p68"/>
          <p:cNvPicPr preferRelativeResize="0"/>
          <p:nvPr/>
        </p:nvPicPr>
        <p:blipFill rotWithShape="1">
          <a:blip r:embed="rId2">
            <a:alphaModFix/>
          </a:blip>
          <a:srcRect b="0" l="0" r="0" t="0"/>
          <a:stretch/>
        </p:blipFill>
        <p:spPr>
          <a:xfrm>
            <a:off x="194491" y="6356350"/>
            <a:ext cx="862042" cy="29685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8" name="Shape 238"/>
        <p:cNvGrpSpPr/>
        <p:nvPr/>
      </p:nvGrpSpPr>
      <p:grpSpPr>
        <a:xfrm>
          <a:off x="0" y="0"/>
          <a:ext cx="0" cy="0"/>
          <a:chOff x="0" y="0"/>
          <a:chExt cx="0" cy="0"/>
        </a:xfrm>
      </p:grpSpPr>
      <p:sp>
        <p:nvSpPr>
          <p:cNvPr id="239" name="Google Shape;239;p7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3600"/>
              <a:buFont typeface="Poppins"/>
              <a:buNone/>
              <a:defRPr>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7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i="0" sz="2400">
                <a:solidFill>
                  <a:srgbClr val="262626"/>
                </a:solidFill>
                <a:latin typeface="Poppins Black"/>
                <a:ea typeface="Poppins Black"/>
                <a:cs typeface="Poppins Black"/>
                <a:sym typeface="Poppins Black"/>
              </a:defRPr>
            </a:lvl1pPr>
            <a:lvl2pPr indent="-228600" lvl="1" marL="914400" algn="l">
              <a:lnSpc>
                <a:spcPct val="90000"/>
              </a:lnSpc>
              <a:spcBef>
                <a:spcPts val="500"/>
              </a:spcBef>
              <a:spcAft>
                <a:spcPts val="0"/>
              </a:spcAft>
              <a:buClr>
                <a:schemeClr val="dk2"/>
              </a:buClr>
              <a:buSzPts val="2000"/>
              <a:buNone/>
              <a:defRPr b="1" sz="2000"/>
            </a:lvl2pPr>
            <a:lvl3pPr indent="-228600" lvl="2" marL="1371600" algn="l">
              <a:lnSpc>
                <a:spcPct val="90000"/>
              </a:lnSpc>
              <a:spcBef>
                <a:spcPts val="500"/>
              </a:spcBef>
              <a:spcAft>
                <a:spcPts val="0"/>
              </a:spcAft>
              <a:buClr>
                <a:schemeClr val="dk2"/>
              </a:buClr>
              <a:buSzPts val="1800"/>
              <a:buNone/>
              <a:defRPr b="1" sz="1800"/>
            </a:lvl3pPr>
            <a:lvl4pPr indent="-228600" lvl="3" marL="1828800" algn="l">
              <a:lnSpc>
                <a:spcPct val="90000"/>
              </a:lnSpc>
              <a:spcBef>
                <a:spcPts val="500"/>
              </a:spcBef>
              <a:spcAft>
                <a:spcPts val="0"/>
              </a:spcAft>
              <a:buClr>
                <a:schemeClr val="dk2"/>
              </a:buClr>
              <a:buSzPts val="1600"/>
              <a:buNone/>
              <a:defRPr b="1" sz="1600"/>
            </a:lvl4pPr>
            <a:lvl5pPr indent="-228600" lvl="4" marL="2286000" algn="l">
              <a:lnSpc>
                <a:spcPct val="90000"/>
              </a:lnSpc>
              <a:spcBef>
                <a:spcPts val="500"/>
              </a:spcBef>
              <a:spcAft>
                <a:spcPts val="0"/>
              </a:spcAft>
              <a:buClr>
                <a:schemeClr val="dk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1" name="Google Shape;241;p7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defRPr>
            </a:lvl1pPr>
            <a:lvl2pPr indent="-381000" lvl="1" marL="914400" algn="l">
              <a:lnSpc>
                <a:spcPct val="90000"/>
              </a:lnSpc>
              <a:spcBef>
                <a:spcPts val="500"/>
              </a:spcBef>
              <a:spcAft>
                <a:spcPts val="0"/>
              </a:spcAft>
              <a:buClr>
                <a:srgbClr val="262626"/>
              </a:buClr>
              <a:buSzPts val="2400"/>
              <a:buChar char="•"/>
              <a:defRPr>
                <a:solidFill>
                  <a:srgbClr val="262626"/>
                </a:solidFill>
              </a:defRPr>
            </a:lvl2pPr>
            <a:lvl3pPr indent="-355600" lvl="2" marL="1371600" algn="l">
              <a:lnSpc>
                <a:spcPct val="90000"/>
              </a:lnSpc>
              <a:spcBef>
                <a:spcPts val="500"/>
              </a:spcBef>
              <a:spcAft>
                <a:spcPts val="0"/>
              </a:spcAft>
              <a:buClr>
                <a:srgbClr val="262626"/>
              </a:buClr>
              <a:buSzPts val="2000"/>
              <a:buChar char="•"/>
              <a:defRPr>
                <a:solidFill>
                  <a:srgbClr val="262626"/>
                </a:solidFill>
              </a:defRPr>
            </a:lvl3pPr>
            <a:lvl4pPr indent="-342900" lvl="3" marL="1828800" algn="l">
              <a:lnSpc>
                <a:spcPct val="90000"/>
              </a:lnSpc>
              <a:spcBef>
                <a:spcPts val="500"/>
              </a:spcBef>
              <a:spcAft>
                <a:spcPts val="0"/>
              </a:spcAft>
              <a:buClr>
                <a:srgbClr val="262626"/>
              </a:buClr>
              <a:buSzPts val="1800"/>
              <a:buChar char="•"/>
              <a:defRPr>
                <a:solidFill>
                  <a:srgbClr val="262626"/>
                </a:solidFill>
              </a:defRPr>
            </a:lvl4pPr>
            <a:lvl5pPr indent="-342900" lvl="4" marL="2286000" algn="l">
              <a:lnSpc>
                <a:spcPct val="90000"/>
              </a:lnSpc>
              <a:spcBef>
                <a:spcPts val="500"/>
              </a:spcBef>
              <a:spcAft>
                <a:spcPts val="0"/>
              </a:spcAft>
              <a:buClr>
                <a:srgbClr val="262626"/>
              </a:buClr>
              <a:buSzPts val="18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7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i="0" sz="2400">
                <a:solidFill>
                  <a:srgbClr val="262626"/>
                </a:solidFill>
                <a:latin typeface="Poppins Black"/>
                <a:ea typeface="Poppins Black"/>
                <a:cs typeface="Poppins Black"/>
                <a:sym typeface="Poppins Black"/>
              </a:defRPr>
            </a:lvl1pPr>
            <a:lvl2pPr indent="-228600" lvl="1" marL="914400" algn="l">
              <a:lnSpc>
                <a:spcPct val="90000"/>
              </a:lnSpc>
              <a:spcBef>
                <a:spcPts val="500"/>
              </a:spcBef>
              <a:spcAft>
                <a:spcPts val="0"/>
              </a:spcAft>
              <a:buClr>
                <a:schemeClr val="dk2"/>
              </a:buClr>
              <a:buSzPts val="2000"/>
              <a:buNone/>
              <a:defRPr b="1" sz="2000"/>
            </a:lvl2pPr>
            <a:lvl3pPr indent="-228600" lvl="2" marL="1371600" algn="l">
              <a:lnSpc>
                <a:spcPct val="90000"/>
              </a:lnSpc>
              <a:spcBef>
                <a:spcPts val="500"/>
              </a:spcBef>
              <a:spcAft>
                <a:spcPts val="0"/>
              </a:spcAft>
              <a:buClr>
                <a:schemeClr val="dk2"/>
              </a:buClr>
              <a:buSzPts val="1800"/>
              <a:buNone/>
              <a:defRPr b="1" sz="1800"/>
            </a:lvl3pPr>
            <a:lvl4pPr indent="-228600" lvl="3" marL="1828800" algn="l">
              <a:lnSpc>
                <a:spcPct val="90000"/>
              </a:lnSpc>
              <a:spcBef>
                <a:spcPts val="500"/>
              </a:spcBef>
              <a:spcAft>
                <a:spcPts val="0"/>
              </a:spcAft>
              <a:buClr>
                <a:schemeClr val="dk2"/>
              </a:buClr>
              <a:buSzPts val="1600"/>
              <a:buNone/>
              <a:defRPr b="1" sz="1600"/>
            </a:lvl4pPr>
            <a:lvl5pPr indent="-228600" lvl="4" marL="2286000" algn="l">
              <a:lnSpc>
                <a:spcPct val="90000"/>
              </a:lnSpc>
              <a:spcBef>
                <a:spcPts val="500"/>
              </a:spcBef>
              <a:spcAft>
                <a:spcPts val="0"/>
              </a:spcAft>
              <a:buClr>
                <a:schemeClr val="dk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3" name="Google Shape;243;p7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defRPr>
            </a:lvl1pPr>
            <a:lvl2pPr indent="-381000" lvl="1" marL="914400" algn="l">
              <a:lnSpc>
                <a:spcPct val="90000"/>
              </a:lnSpc>
              <a:spcBef>
                <a:spcPts val="500"/>
              </a:spcBef>
              <a:spcAft>
                <a:spcPts val="0"/>
              </a:spcAft>
              <a:buClr>
                <a:srgbClr val="262626"/>
              </a:buClr>
              <a:buSzPts val="2400"/>
              <a:buChar char="•"/>
              <a:defRPr>
                <a:solidFill>
                  <a:srgbClr val="262626"/>
                </a:solidFill>
              </a:defRPr>
            </a:lvl2pPr>
            <a:lvl3pPr indent="-355600" lvl="2" marL="1371600" algn="l">
              <a:lnSpc>
                <a:spcPct val="90000"/>
              </a:lnSpc>
              <a:spcBef>
                <a:spcPts val="500"/>
              </a:spcBef>
              <a:spcAft>
                <a:spcPts val="0"/>
              </a:spcAft>
              <a:buClr>
                <a:srgbClr val="262626"/>
              </a:buClr>
              <a:buSzPts val="2000"/>
              <a:buChar char="•"/>
              <a:defRPr>
                <a:solidFill>
                  <a:srgbClr val="262626"/>
                </a:solidFill>
              </a:defRPr>
            </a:lvl3pPr>
            <a:lvl4pPr indent="-342900" lvl="3" marL="1828800" algn="l">
              <a:lnSpc>
                <a:spcPct val="90000"/>
              </a:lnSpc>
              <a:spcBef>
                <a:spcPts val="500"/>
              </a:spcBef>
              <a:spcAft>
                <a:spcPts val="0"/>
              </a:spcAft>
              <a:buClr>
                <a:srgbClr val="262626"/>
              </a:buClr>
              <a:buSzPts val="1800"/>
              <a:buChar char="•"/>
              <a:defRPr>
                <a:solidFill>
                  <a:srgbClr val="262626"/>
                </a:solidFill>
              </a:defRPr>
            </a:lvl4pPr>
            <a:lvl5pPr indent="-342900" lvl="4" marL="2286000" algn="l">
              <a:lnSpc>
                <a:spcPct val="90000"/>
              </a:lnSpc>
              <a:spcBef>
                <a:spcPts val="500"/>
              </a:spcBef>
              <a:spcAft>
                <a:spcPts val="0"/>
              </a:spcAft>
              <a:buClr>
                <a:srgbClr val="262626"/>
              </a:buClr>
              <a:buSzPts val="18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5" name="Shape 245"/>
        <p:cNvGrpSpPr/>
        <p:nvPr/>
      </p:nvGrpSpPr>
      <p:grpSpPr>
        <a:xfrm>
          <a:off x="0" y="0"/>
          <a:ext cx="0" cy="0"/>
          <a:chOff x="0" y="0"/>
          <a:chExt cx="0" cy="0"/>
        </a:xfrm>
      </p:grpSpPr>
      <p:sp>
        <p:nvSpPr>
          <p:cNvPr id="246" name="Google Shape;246;p7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Poppi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7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2"/>
              </a:buClr>
              <a:buSzPts val="3200"/>
              <a:buChar char="•"/>
              <a:defRPr sz="3200"/>
            </a:lvl1pPr>
            <a:lvl2pPr indent="-406400" lvl="1" marL="914400" algn="l">
              <a:lnSpc>
                <a:spcPct val="90000"/>
              </a:lnSpc>
              <a:spcBef>
                <a:spcPts val="500"/>
              </a:spcBef>
              <a:spcAft>
                <a:spcPts val="0"/>
              </a:spcAft>
              <a:buClr>
                <a:schemeClr val="dk2"/>
              </a:buClr>
              <a:buSzPts val="2800"/>
              <a:buChar char="•"/>
              <a:defRPr sz="2800"/>
            </a:lvl2pPr>
            <a:lvl3pPr indent="-381000" lvl="2" marL="1371600" algn="l">
              <a:lnSpc>
                <a:spcPct val="90000"/>
              </a:lnSpc>
              <a:spcBef>
                <a:spcPts val="500"/>
              </a:spcBef>
              <a:spcAft>
                <a:spcPts val="0"/>
              </a:spcAft>
              <a:buClr>
                <a:schemeClr val="dk2"/>
              </a:buClr>
              <a:buSzPts val="2400"/>
              <a:buChar char="•"/>
              <a:defRPr sz="2400"/>
            </a:lvl3pPr>
            <a:lvl4pPr indent="-355600" lvl="3" marL="1828800" algn="l">
              <a:lnSpc>
                <a:spcPct val="90000"/>
              </a:lnSpc>
              <a:spcBef>
                <a:spcPts val="500"/>
              </a:spcBef>
              <a:spcAft>
                <a:spcPts val="0"/>
              </a:spcAft>
              <a:buClr>
                <a:schemeClr val="dk2"/>
              </a:buClr>
              <a:buSzPts val="2000"/>
              <a:buChar char="•"/>
              <a:defRPr sz="2000"/>
            </a:lvl4pPr>
            <a:lvl5pPr indent="-355600" lvl="4" marL="2286000" algn="l">
              <a:lnSpc>
                <a:spcPct val="90000"/>
              </a:lnSpc>
              <a:spcBef>
                <a:spcPts val="500"/>
              </a:spcBef>
              <a:spcAft>
                <a:spcPts val="0"/>
              </a:spcAft>
              <a:buClr>
                <a:schemeClr val="dk2"/>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48" name="Google Shape;248;p7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600"/>
              <a:buNone/>
              <a:defRPr sz="1600"/>
            </a:lvl1pPr>
            <a:lvl2pPr indent="-228600" lvl="1" marL="914400" algn="l">
              <a:lnSpc>
                <a:spcPct val="90000"/>
              </a:lnSpc>
              <a:spcBef>
                <a:spcPts val="500"/>
              </a:spcBef>
              <a:spcAft>
                <a:spcPts val="0"/>
              </a:spcAft>
              <a:buClr>
                <a:schemeClr val="dk2"/>
              </a:buClr>
              <a:buSzPts val="1400"/>
              <a:buNone/>
              <a:defRPr sz="1400"/>
            </a:lvl2pPr>
            <a:lvl3pPr indent="-228600" lvl="2" marL="1371600" algn="l">
              <a:lnSpc>
                <a:spcPct val="90000"/>
              </a:lnSpc>
              <a:spcBef>
                <a:spcPts val="500"/>
              </a:spcBef>
              <a:spcAft>
                <a:spcPts val="0"/>
              </a:spcAft>
              <a:buClr>
                <a:schemeClr val="dk2"/>
              </a:buClr>
              <a:buSzPts val="1200"/>
              <a:buNone/>
              <a:defRPr sz="1200"/>
            </a:lvl3pPr>
            <a:lvl4pPr indent="-228600" lvl="3" marL="1828800" algn="l">
              <a:lnSpc>
                <a:spcPct val="90000"/>
              </a:lnSpc>
              <a:spcBef>
                <a:spcPts val="500"/>
              </a:spcBef>
              <a:spcAft>
                <a:spcPts val="0"/>
              </a:spcAft>
              <a:buClr>
                <a:schemeClr val="dk2"/>
              </a:buClr>
              <a:buSzPts val="1000"/>
              <a:buNone/>
              <a:defRPr sz="1000"/>
            </a:lvl4pPr>
            <a:lvl5pPr indent="-228600" lvl="4" marL="2286000" algn="l">
              <a:lnSpc>
                <a:spcPct val="90000"/>
              </a:lnSpc>
              <a:spcBef>
                <a:spcPts val="500"/>
              </a:spcBef>
              <a:spcAft>
                <a:spcPts val="0"/>
              </a:spcAft>
              <a:buClr>
                <a:schemeClr val="dk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id="249" name="Google Shape;249;p72"/>
          <p:cNvPicPr preferRelativeResize="0"/>
          <p:nvPr/>
        </p:nvPicPr>
        <p:blipFill rotWithShape="1">
          <a:blip r:embed="rId2">
            <a:alphaModFix/>
          </a:blip>
          <a:srcRect b="0" l="0" r="0" t="0"/>
          <a:stretch/>
        </p:blipFill>
        <p:spPr>
          <a:xfrm>
            <a:off x="194491" y="6356350"/>
            <a:ext cx="825500" cy="296855"/>
          </a:xfrm>
          <a:prstGeom prst="rect">
            <a:avLst/>
          </a:prstGeom>
          <a:noFill/>
          <a:ln>
            <a:noFill/>
          </a:ln>
        </p:spPr>
      </p:pic>
      <p:sp>
        <p:nvSpPr>
          <p:cNvPr id="250" name="Google Shape;250;p72"/>
          <p:cNvSpPr txBox="1"/>
          <p:nvPr/>
        </p:nvSpPr>
        <p:spPr>
          <a:xfrm>
            <a:off x="9254309"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2"/>
                </a:solidFill>
                <a:latin typeface="Poppins"/>
                <a:ea typeface="Poppins"/>
                <a:cs typeface="Poppins"/>
                <a:sym typeface="Poppins"/>
              </a:rPr>
              <a:t>‹#›</a:t>
            </a:fld>
            <a:endParaRPr b="0" i="0" sz="1200" u="none" cap="none" strike="noStrike">
              <a:solidFill>
                <a:schemeClr val="dk2"/>
              </a:solidFill>
              <a:latin typeface="Poppins"/>
              <a:ea typeface="Poppins"/>
              <a:cs typeface="Poppins"/>
              <a:sym typeface="Poppins"/>
            </a:endParaRPr>
          </a:p>
        </p:txBody>
      </p:sp>
      <p:sp>
        <p:nvSpPr>
          <p:cNvPr id="251" name="Google Shape;251;p72"/>
          <p:cNvSpPr txBox="1"/>
          <p:nvPr>
            <p:ph idx="12" type="sldNum"/>
          </p:nvPr>
        </p:nvSpPr>
        <p:spPr>
          <a:xfrm>
            <a:off x="11409045" y="6333134"/>
            <a:ext cx="731700" cy="525000"/>
          </a:xfrm>
          <a:prstGeom prst="rect">
            <a:avLst/>
          </a:prstGeom>
        </p:spPr>
        <p:txBody>
          <a:bodyPr anchorCtr="0" anchor="t" bIns="45700" lIns="91425" spcFirstLastPara="1" rIns="91425" wrap="square" tIns="45700">
            <a:noAutofit/>
          </a:bodyPr>
          <a:lstStyle>
            <a:lvl1pPr lvl="0">
              <a:buNone/>
              <a:defRPr sz="1300">
                <a:solidFill>
                  <a:schemeClr val="dk2"/>
                </a:solidFill>
              </a:defRPr>
            </a:lvl1pPr>
            <a:lvl2pPr lvl="1">
              <a:buNone/>
              <a:defRPr sz="1300">
                <a:solidFill>
                  <a:schemeClr val="dk2"/>
                </a:solidFill>
              </a:defRPr>
            </a:lvl2pPr>
            <a:lvl3pPr lvl="2">
              <a:buNone/>
              <a:defRPr sz="1300">
                <a:solidFill>
                  <a:schemeClr val="dk2"/>
                </a:solidFill>
              </a:defRPr>
            </a:lvl3pPr>
            <a:lvl4pPr lvl="3">
              <a:buNone/>
              <a:defRPr sz="1300">
                <a:solidFill>
                  <a:schemeClr val="dk2"/>
                </a:solidFill>
              </a:defRPr>
            </a:lvl4pPr>
            <a:lvl5pPr lvl="4">
              <a:buNone/>
              <a:defRPr sz="1300">
                <a:solidFill>
                  <a:schemeClr val="dk2"/>
                </a:solidFill>
              </a:defRPr>
            </a:lvl5pPr>
            <a:lvl6pPr lvl="5">
              <a:buNone/>
              <a:defRPr sz="1300">
                <a:solidFill>
                  <a:schemeClr val="dk2"/>
                </a:solidFill>
              </a:defRPr>
            </a:lvl6pPr>
            <a:lvl7pPr lvl="6">
              <a:buNone/>
              <a:defRPr sz="1300">
                <a:solidFill>
                  <a:schemeClr val="dk2"/>
                </a:solidFill>
              </a:defRPr>
            </a:lvl7pPr>
            <a:lvl8pPr lvl="7">
              <a:buNone/>
              <a:defRPr sz="1300">
                <a:solidFill>
                  <a:schemeClr val="dk2"/>
                </a:solidFill>
              </a:defRPr>
            </a:lvl8pPr>
            <a:lvl9pPr lvl="8">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2" name="Shape 252"/>
        <p:cNvGrpSpPr/>
        <p:nvPr/>
      </p:nvGrpSpPr>
      <p:grpSpPr>
        <a:xfrm>
          <a:off x="0" y="0"/>
          <a:ext cx="0" cy="0"/>
          <a:chOff x="0" y="0"/>
          <a:chExt cx="0" cy="0"/>
        </a:xfrm>
      </p:grpSpPr>
      <p:sp>
        <p:nvSpPr>
          <p:cNvPr id="253" name="Google Shape;253;p7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Poppi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73"/>
          <p:cNvSpPr/>
          <p:nvPr>
            <p:ph idx="2" type="pic"/>
          </p:nvPr>
        </p:nvSpPr>
        <p:spPr>
          <a:xfrm>
            <a:off x="5183188" y="987425"/>
            <a:ext cx="6172200" cy="4873625"/>
          </a:xfrm>
          <a:prstGeom prst="rect">
            <a:avLst/>
          </a:prstGeom>
          <a:noFill/>
          <a:ln>
            <a:noFill/>
          </a:ln>
        </p:spPr>
      </p:sp>
      <p:sp>
        <p:nvSpPr>
          <p:cNvPr id="255" name="Google Shape;255;p7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600"/>
              <a:buNone/>
              <a:defRPr sz="1600"/>
            </a:lvl1pPr>
            <a:lvl2pPr indent="-228600" lvl="1" marL="914400" algn="l">
              <a:lnSpc>
                <a:spcPct val="90000"/>
              </a:lnSpc>
              <a:spcBef>
                <a:spcPts val="500"/>
              </a:spcBef>
              <a:spcAft>
                <a:spcPts val="0"/>
              </a:spcAft>
              <a:buClr>
                <a:schemeClr val="dk2"/>
              </a:buClr>
              <a:buSzPts val="1400"/>
              <a:buNone/>
              <a:defRPr sz="1400"/>
            </a:lvl2pPr>
            <a:lvl3pPr indent="-228600" lvl="2" marL="1371600" algn="l">
              <a:lnSpc>
                <a:spcPct val="90000"/>
              </a:lnSpc>
              <a:spcBef>
                <a:spcPts val="500"/>
              </a:spcBef>
              <a:spcAft>
                <a:spcPts val="0"/>
              </a:spcAft>
              <a:buClr>
                <a:schemeClr val="dk2"/>
              </a:buClr>
              <a:buSzPts val="1200"/>
              <a:buNone/>
              <a:defRPr sz="1200"/>
            </a:lvl3pPr>
            <a:lvl4pPr indent="-228600" lvl="3" marL="1828800" algn="l">
              <a:lnSpc>
                <a:spcPct val="90000"/>
              </a:lnSpc>
              <a:spcBef>
                <a:spcPts val="500"/>
              </a:spcBef>
              <a:spcAft>
                <a:spcPts val="0"/>
              </a:spcAft>
              <a:buClr>
                <a:schemeClr val="dk2"/>
              </a:buClr>
              <a:buSzPts val="1000"/>
              <a:buNone/>
              <a:defRPr sz="1000"/>
            </a:lvl4pPr>
            <a:lvl5pPr indent="-228600" lvl="4" marL="2286000" algn="l">
              <a:lnSpc>
                <a:spcPct val="90000"/>
              </a:lnSpc>
              <a:spcBef>
                <a:spcPts val="500"/>
              </a:spcBef>
              <a:spcAft>
                <a:spcPts val="0"/>
              </a:spcAft>
              <a:buClr>
                <a:schemeClr val="dk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6" name="Google Shape;256;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pic>
        <p:nvPicPr>
          <p:cNvPr id="257" name="Google Shape;257;p73"/>
          <p:cNvPicPr preferRelativeResize="0"/>
          <p:nvPr/>
        </p:nvPicPr>
        <p:blipFill rotWithShape="1">
          <a:blip r:embed="rId2">
            <a:alphaModFix/>
          </a:blip>
          <a:srcRect b="0" l="0" r="0" t="0"/>
          <a:stretch/>
        </p:blipFill>
        <p:spPr>
          <a:xfrm>
            <a:off x="838200" y="6356350"/>
            <a:ext cx="825500" cy="29685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8" name="Shape 258"/>
        <p:cNvGrpSpPr/>
        <p:nvPr/>
      </p:nvGrpSpPr>
      <p:grpSpPr>
        <a:xfrm>
          <a:off x="0" y="0"/>
          <a:ext cx="0" cy="0"/>
          <a:chOff x="0" y="0"/>
          <a:chExt cx="0" cy="0"/>
        </a:xfrm>
      </p:grpSpPr>
      <p:sp>
        <p:nvSpPr>
          <p:cNvPr id="259" name="Google Shape;259;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7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62" name="Shape 262"/>
        <p:cNvGrpSpPr/>
        <p:nvPr/>
      </p:nvGrpSpPr>
      <p:grpSpPr>
        <a:xfrm>
          <a:off x="0" y="0"/>
          <a:ext cx="0" cy="0"/>
          <a:chOff x="0" y="0"/>
          <a:chExt cx="0" cy="0"/>
        </a:xfrm>
      </p:grpSpPr>
      <p:sp>
        <p:nvSpPr>
          <p:cNvPr id="263" name="Google Shape;263;p7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7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2"/>
              </a:buClr>
              <a:buSzPts val="1800"/>
              <a:buChar char="•"/>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p:nvPr>
            <p:ph idx="2" type="pic"/>
          </p:nvPr>
        </p:nvSpPr>
        <p:spPr>
          <a:xfrm>
            <a:off x="5183188" y="987425"/>
            <a:ext cx="6172200" cy="4873625"/>
          </a:xfrm>
          <a:prstGeom prst="rect">
            <a:avLst/>
          </a:prstGeom>
          <a:noFill/>
          <a:ln>
            <a:noFill/>
          </a:ln>
        </p:spPr>
      </p:sp>
      <p:sp>
        <p:nvSpPr>
          <p:cNvPr id="64" name="Google Shape;64;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34" Type="http://schemas.openxmlformats.org/officeDocument/2006/relationships/theme" Target="../theme/theme1.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3600"/>
              <a:buFont typeface="Poppins"/>
              <a:buNone/>
              <a:defRPr b="1" i="0" sz="3600" u="none" cap="none" strike="noStrike">
                <a:solidFill>
                  <a:schemeClr val="dk2"/>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2"/>
              </a:buClr>
              <a:buSzPts val="2800"/>
              <a:buFont typeface="Arial"/>
              <a:buChar char="•"/>
              <a:defRPr b="0" i="0" sz="2800" u="none" cap="none" strike="noStrike">
                <a:solidFill>
                  <a:schemeClr val="dk2"/>
                </a:solidFill>
                <a:latin typeface="Poppins"/>
                <a:ea typeface="Poppins"/>
                <a:cs typeface="Poppins"/>
                <a:sym typeface="Poppins"/>
              </a:defRPr>
            </a:lvl1pPr>
            <a:lvl2pPr indent="-381000" lvl="1" marL="914400"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Poppins"/>
                <a:ea typeface="Poppins"/>
                <a:cs typeface="Poppins"/>
                <a:sym typeface="Poppins"/>
              </a:defRPr>
            </a:lvl2pPr>
            <a:lvl3pPr indent="-355600" lvl="2" marL="13716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Poppins"/>
                <a:ea typeface="Poppins"/>
                <a:cs typeface="Poppins"/>
                <a:sym typeface="Poppins"/>
              </a:defRPr>
            </a:lvl3pPr>
            <a:lvl4pPr indent="-342900" lvl="3" marL="18288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Poppins"/>
                <a:ea typeface="Poppins"/>
                <a:cs typeface="Poppins"/>
                <a:sym typeface="Poppins"/>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34.jpg"/><Relationship Id="rId9" Type="http://schemas.openxmlformats.org/officeDocument/2006/relationships/image" Target="../media/image5.jpg"/><Relationship Id="rId5" Type="http://schemas.openxmlformats.org/officeDocument/2006/relationships/image" Target="../media/image37.jpg"/><Relationship Id="rId6" Type="http://schemas.openxmlformats.org/officeDocument/2006/relationships/image" Target="../media/image25.jpg"/><Relationship Id="rId7" Type="http://schemas.openxmlformats.org/officeDocument/2006/relationships/image" Target="../media/image38.jpg"/><Relationship Id="rId8" Type="http://schemas.openxmlformats.org/officeDocument/2006/relationships/image" Target="../media/image9.jpg"/><Relationship Id="rId10"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1.xml"/><Relationship Id="rId3" Type="http://schemas.openxmlformats.org/officeDocument/2006/relationships/image" Target="../media/image11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 Id="rId3" Type="http://schemas.openxmlformats.org/officeDocument/2006/relationships/image" Target="../media/image131.png"/><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3.xml"/><Relationship Id="rId3" Type="http://schemas.openxmlformats.org/officeDocument/2006/relationships/image" Target="../media/image120.png"/><Relationship Id="rId4" Type="http://schemas.openxmlformats.org/officeDocument/2006/relationships/image" Target="../media/image125.png"/><Relationship Id="rId5" Type="http://schemas.openxmlformats.org/officeDocument/2006/relationships/image" Target="../media/image13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 Id="rId3" Type="http://schemas.openxmlformats.org/officeDocument/2006/relationships/image" Target="../media/image119.png"/><Relationship Id="rId4" Type="http://schemas.openxmlformats.org/officeDocument/2006/relationships/image" Target="../media/image13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 Id="rId3" Type="http://schemas.openxmlformats.org/officeDocument/2006/relationships/image" Target="../media/image12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 Id="rId3" Type="http://schemas.openxmlformats.org/officeDocument/2006/relationships/image" Target="../media/image13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7.xml"/><Relationship Id="rId3" Type="http://schemas.openxmlformats.org/officeDocument/2006/relationships/image" Target="../media/image130.png"/><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 Id="rId3" Type="http://schemas.openxmlformats.org/officeDocument/2006/relationships/hyperlink" Target="https://datacenter.aecf.org/data?location=MD#MD/5/0/char/0" TargetMode="External"/><Relationship Id="rId4" Type="http://schemas.openxmlformats.org/officeDocument/2006/relationships/image" Target="../media/image141.png"/><Relationship Id="rId5" Type="http://schemas.openxmlformats.org/officeDocument/2006/relationships/image" Target="../media/image12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 Id="rId3" Type="http://schemas.openxmlformats.org/officeDocument/2006/relationships/image" Target="../media/image122.png"/><Relationship Id="rId4" Type="http://schemas.openxmlformats.org/officeDocument/2006/relationships/image" Target="../media/image1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0.xml"/><Relationship Id="rId3" Type="http://schemas.openxmlformats.org/officeDocument/2006/relationships/hyperlink" Target="https://datacenter.aecf.org/data?location=MD#MD/5/0/char/0" TargetMode="External"/><Relationship Id="rId4" Type="http://schemas.openxmlformats.org/officeDocument/2006/relationships/image" Target="../media/image13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1.xml"/><Relationship Id="rId3" Type="http://schemas.openxmlformats.org/officeDocument/2006/relationships/image" Target="../media/image142.png"/><Relationship Id="rId4" Type="http://schemas.openxmlformats.org/officeDocument/2006/relationships/image" Target="../media/image13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2.xml"/><Relationship Id="rId3" Type="http://schemas.openxmlformats.org/officeDocument/2006/relationships/image" Target="../media/image13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5.xml"/><Relationship Id="rId3" Type="http://schemas.openxmlformats.org/officeDocument/2006/relationships/slide" Target="/ppt/slid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6.xml"/><Relationship Id="rId3" Type="http://schemas.openxmlformats.org/officeDocument/2006/relationships/image" Target="../media/image143.png"/><Relationship Id="rId4" Type="http://schemas.openxmlformats.org/officeDocument/2006/relationships/image" Target="../media/image12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7.xml"/><Relationship Id="rId3" Type="http://schemas.openxmlformats.org/officeDocument/2006/relationships/image" Target="../media/image129.png"/><Relationship Id="rId4" Type="http://schemas.openxmlformats.org/officeDocument/2006/relationships/image" Target="../media/image139.png"/></Relationships>
</file>

<file path=ppt/slides/_rels/slide118.xml.rels><?xml version="1.0" encoding="UTF-8" standalone="yes"?><Relationships xmlns="http://schemas.openxmlformats.org/package/2006/relationships"><Relationship Id="rId20" Type="http://schemas.openxmlformats.org/officeDocument/2006/relationships/hyperlink" Target="https://djs.maryland.gov/Documents/DRG/Data_Resource_Guide_FY2023.pdf" TargetMode="External"/><Relationship Id="rId22" Type="http://schemas.openxmlformats.org/officeDocument/2006/relationships/hyperlink" Target="https://gocpp.maryland.gov/" TargetMode="External"/><Relationship Id="rId21" Type="http://schemas.openxmlformats.org/officeDocument/2006/relationships/hyperlink" Target="https://djs.maryland.gov/Documents/DRG/Recidivism.pdf" TargetMode="External"/><Relationship Id="rId24" Type="http://schemas.openxmlformats.org/officeDocument/2006/relationships/hyperlink" Target="https://health.maryland.gov/vsa/Documents/Reports%20and%20Data/Annual%20Reports/2019Annual.pdf" TargetMode="External"/><Relationship Id="rId23" Type="http://schemas.openxmlformats.org/officeDocument/2006/relationships/hyperlink" Target="https://health.maryland.gov/vsa/Documents/Reports%20and%20Data/Annual%20Reports/2018annual_rev3.pdf" TargetMode="External"/><Relationship Id="rId1" Type="http://schemas.openxmlformats.org/officeDocument/2006/relationships/slideLayout" Target="../slideLayouts/slideLayout12.xml"/><Relationship Id="rId2" Type="http://schemas.openxmlformats.org/officeDocument/2006/relationships/notesSlide" Target="../notesSlides/notesSlide118.xml"/><Relationship Id="rId3" Type="http://schemas.openxmlformats.org/officeDocument/2006/relationships/hyperlink" Target="https://www.calverthealthmedicine.org/Uploads/Public/Documents/CommunityResources/CalvertHealth%20FY%202023-2025%20CHNA%20Report%20Final.pdf" TargetMode="External"/><Relationship Id="rId4" Type="http://schemas.openxmlformats.org/officeDocument/2006/relationships/hyperlink" Target="https://reportcard.msde.maryland.gov/Graphs/#/AtaGlance/Index/3/17/6/04/XXXX/2023" TargetMode="External"/><Relationship Id="rId9" Type="http://schemas.openxmlformats.org/officeDocument/2006/relationships/hyperlink" Target="https://earlychildhood.marylandpublicschools.org/kindergarten-readiness-report" TargetMode="External"/><Relationship Id="rId26" Type="http://schemas.openxmlformats.org/officeDocument/2006/relationships/hyperlink" Target="https://health.maryland.gov/vsa/Documents/Reports%20and%20Data/Annual%20Reports/2021AnnualReport_Final_v1023.pdf" TargetMode="External"/><Relationship Id="rId25" Type="http://schemas.openxmlformats.org/officeDocument/2006/relationships/hyperlink" Target="https://health.maryland.gov/vsa/Documents/Reports%20and%20Data/Annual%20Reports/2020Annual.pdf" TargetMode="External"/><Relationship Id="rId5" Type="http://schemas.openxmlformats.org/officeDocument/2006/relationships/hyperlink" Target="https://www.calvertnet.k12.md.us/district-information" TargetMode="External"/><Relationship Id="rId6" Type="http://schemas.openxmlformats.org/officeDocument/2006/relationships/hyperlink" Target="https://health.maryland.gov/phpa/ccdpc/Reports/Pages/State-Level-Data,-2021-2022.aspx" TargetMode="External"/><Relationship Id="rId7" Type="http://schemas.openxmlformats.org/officeDocument/2006/relationships/hyperlink" Target="https://data.census.gov/profile/Calvert_County,_Maryland?g=050XX00US24009" TargetMode="External"/><Relationship Id="rId8" Type="http://schemas.openxmlformats.org/officeDocument/2006/relationships/hyperlink" Target="https://www.marylandfamilynetwork.org/sites/default/files/2024-01/Calvert.pdf" TargetMode="External"/><Relationship Id="rId11" Type="http://schemas.openxmlformats.org/officeDocument/2006/relationships/hyperlink" Target="https://dhs.maryland.gov/business-center/documents/data-and-reports/" TargetMode="External"/><Relationship Id="rId10" Type="http://schemas.openxmlformats.org/officeDocument/2006/relationships/hyperlink" Target="https://health.maryland.gov/vsa/Pages/reports.aspx" TargetMode="External"/><Relationship Id="rId13" Type="http://schemas.openxmlformats.org/officeDocument/2006/relationships/hyperlink" Target="https://datacenter.aecf.org/data?location=MD#MD/5/0/char/0" TargetMode="External"/><Relationship Id="rId12" Type="http://schemas.openxmlformats.org/officeDocument/2006/relationships/hyperlink" Target="https://www.calverthealth.org/" TargetMode="External"/><Relationship Id="rId15" Type="http://schemas.openxmlformats.org/officeDocument/2006/relationships/hyperlink" Target="https://www.healthycalvert.org/" TargetMode="External"/><Relationship Id="rId14" Type="http://schemas.openxmlformats.org/officeDocument/2006/relationships/hyperlink" Target="https://map.feedingamerica.org/county/2018/child/maryland/county/calvert" TargetMode="External"/><Relationship Id="rId17" Type="http://schemas.openxmlformats.org/officeDocument/2006/relationships/hyperlink" Target="https://nlihc.org/oor/state/md" TargetMode="External"/><Relationship Id="rId16" Type="http://schemas.openxmlformats.org/officeDocument/2006/relationships/hyperlink" Target="https://marylandpublicschools.org/about/Documents/DSFSS/SSSP/Bullying/Bullying-Legislative-Report-2021-22.pdf" TargetMode="External"/><Relationship Id="rId19" Type="http://schemas.openxmlformats.org/officeDocument/2006/relationships/hyperlink" Target="https://app.powerbigov.us/view?r=eyJrIjoiMDMxZjkzNDUtZTEyZi00MGNmLTkwMTUtMWEwNGVmZTdlMWZkIiwidCI6IjYwYWZlOWUyLTQ5Y2QtNDliMS04ODUxLTY0ZGYwMjc2YTJlOCJ9&amp;pageName=ReportSection4" TargetMode="External"/><Relationship Id="rId18" Type="http://schemas.openxmlformats.org/officeDocument/2006/relationships/hyperlink" Target="https://www.unitedforalice.org/marylan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9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2.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4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2.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60.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54.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9.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64.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63.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65.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5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6.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5.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66.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61.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67.png"/><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69.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78.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71.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84.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77.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 Id="rId3" Type="http://schemas.openxmlformats.org/officeDocument/2006/relationships/image" Target="../media/image8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8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comments" Target="../comments/commen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image" Target="../media/image87.pn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image" Target="../media/image96.png"/><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11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image" Target="../media/image1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9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99.png"/><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0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4.xml"/><Relationship Id="rId3" Type="http://schemas.openxmlformats.org/officeDocument/2006/relationships/image" Target="../media/image9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image" Target="../media/image101.png"/><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 Id="rId3" Type="http://schemas.openxmlformats.org/officeDocument/2006/relationships/image" Target="../media/image9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image" Target="../media/image108.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slide" Target="/ppt/slid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 Id="rId3" Type="http://schemas.openxmlformats.org/officeDocument/2006/relationships/image" Target="../media/image10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10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 Id="rId3" Type="http://schemas.openxmlformats.org/officeDocument/2006/relationships/image" Target="../media/image127.png"/><Relationship Id="rId4" Type="http://schemas.openxmlformats.org/officeDocument/2006/relationships/image" Target="../media/image11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 Id="rId3" Type="http://schemas.openxmlformats.org/officeDocument/2006/relationships/image" Target="../media/image11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4.xml"/><Relationship Id="rId3" Type="http://schemas.openxmlformats.org/officeDocument/2006/relationships/image" Target="../media/image11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5.xml"/><Relationship Id="rId3" Type="http://schemas.openxmlformats.org/officeDocument/2006/relationships/image" Target="../media/image117.png"/><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 Id="rId3" Type="http://schemas.openxmlformats.org/officeDocument/2006/relationships/image" Target="../media/image144.png"/><Relationship Id="rId4" Type="http://schemas.openxmlformats.org/officeDocument/2006/relationships/image" Target="../media/image14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 Id="rId3" Type="http://schemas.openxmlformats.org/officeDocument/2006/relationships/image" Target="../media/image11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 Id="rId3" Type="http://schemas.openxmlformats.org/officeDocument/2006/relationships/image" Target="../media/image10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8EBD"/>
        </a:solidFill>
      </p:bgPr>
    </p:bg>
    <p:spTree>
      <p:nvGrpSpPr>
        <p:cNvPr id="269" name="Shape 269"/>
        <p:cNvGrpSpPr/>
        <p:nvPr/>
      </p:nvGrpSpPr>
      <p:grpSpPr>
        <a:xfrm>
          <a:off x="0" y="0"/>
          <a:ext cx="0" cy="0"/>
          <a:chOff x="0" y="0"/>
          <a:chExt cx="0" cy="0"/>
        </a:xfrm>
      </p:grpSpPr>
      <p:pic>
        <p:nvPicPr>
          <p:cNvPr id="270" name="Google Shape;270;g2ef844a6a83_0_208"/>
          <p:cNvPicPr preferRelativeResize="0"/>
          <p:nvPr/>
        </p:nvPicPr>
        <p:blipFill>
          <a:blip r:embed="rId3">
            <a:alphaModFix/>
          </a:blip>
          <a:stretch>
            <a:fillRect/>
          </a:stretch>
        </p:blipFill>
        <p:spPr>
          <a:xfrm>
            <a:off x="4832438" y="285256"/>
            <a:ext cx="3530726" cy="2353219"/>
          </a:xfrm>
          <a:prstGeom prst="rect">
            <a:avLst/>
          </a:prstGeom>
          <a:noFill/>
          <a:ln>
            <a:noFill/>
          </a:ln>
        </p:spPr>
      </p:pic>
      <p:pic>
        <p:nvPicPr>
          <p:cNvPr id="271" name="Google Shape;271;g2ef844a6a83_0_208"/>
          <p:cNvPicPr preferRelativeResize="0"/>
          <p:nvPr/>
        </p:nvPicPr>
        <p:blipFill rotWithShape="1">
          <a:blip r:embed="rId4">
            <a:alphaModFix/>
          </a:blip>
          <a:srcRect b="0" l="0" r="13442" t="69"/>
          <a:stretch/>
        </p:blipFill>
        <p:spPr>
          <a:xfrm>
            <a:off x="3986425" y="2748850"/>
            <a:ext cx="3784023" cy="2913675"/>
          </a:xfrm>
          <a:prstGeom prst="rect">
            <a:avLst/>
          </a:prstGeom>
          <a:noFill/>
          <a:ln>
            <a:noFill/>
          </a:ln>
        </p:spPr>
      </p:pic>
      <p:pic>
        <p:nvPicPr>
          <p:cNvPr id="272" name="Google Shape;272;g2ef844a6a83_0_208"/>
          <p:cNvPicPr preferRelativeResize="0"/>
          <p:nvPr/>
        </p:nvPicPr>
        <p:blipFill rotWithShape="1">
          <a:blip r:embed="rId5">
            <a:alphaModFix/>
          </a:blip>
          <a:srcRect b="3864" l="8282" r="0" t="0"/>
          <a:stretch/>
        </p:blipFill>
        <p:spPr>
          <a:xfrm>
            <a:off x="8610600" y="285250"/>
            <a:ext cx="3353651" cy="2353226"/>
          </a:xfrm>
          <a:prstGeom prst="rect">
            <a:avLst/>
          </a:prstGeom>
          <a:noFill/>
          <a:ln>
            <a:noFill/>
          </a:ln>
        </p:spPr>
      </p:pic>
      <p:pic>
        <p:nvPicPr>
          <p:cNvPr id="273" name="Google Shape;273;g2ef844a6a83_0_208"/>
          <p:cNvPicPr preferRelativeResize="0"/>
          <p:nvPr/>
        </p:nvPicPr>
        <p:blipFill rotWithShape="1">
          <a:blip r:embed="rId6">
            <a:alphaModFix/>
          </a:blip>
          <a:srcRect b="0" l="8157" r="11080" t="0"/>
          <a:stretch/>
        </p:blipFill>
        <p:spPr>
          <a:xfrm>
            <a:off x="223525" y="2747775"/>
            <a:ext cx="3530726" cy="2913674"/>
          </a:xfrm>
          <a:prstGeom prst="rect">
            <a:avLst/>
          </a:prstGeom>
          <a:noFill/>
          <a:ln>
            <a:noFill/>
          </a:ln>
        </p:spPr>
      </p:pic>
      <p:pic>
        <p:nvPicPr>
          <p:cNvPr id="274" name="Google Shape;274;g2ef844a6a83_0_208"/>
          <p:cNvPicPr preferRelativeResize="0"/>
          <p:nvPr/>
        </p:nvPicPr>
        <p:blipFill>
          <a:blip r:embed="rId7">
            <a:alphaModFix/>
          </a:blip>
          <a:stretch>
            <a:fillRect/>
          </a:stretch>
        </p:blipFill>
        <p:spPr>
          <a:xfrm>
            <a:off x="8076877" y="2733022"/>
            <a:ext cx="3887365" cy="2913676"/>
          </a:xfrm>
          <a:prstGeom prst="rect">
            <a:avLst/>
          </a:prstGeom>
          <a:noFill/>
          <a:ln>
            <a:noFill/>
          </a:ln>
        </p:spPr>
      </p:pic>
      <p:pic>
        <p:nvPicPr>
          <p:cNvPr descr="Charles County Advocacy Council for Children, Youth, and Families | Charles  County, MD" id="275" name="Google Shape;275;g2ef844a6a83_0_208"/>
          <p:cNvPicPr preferRelativeResize="0"/>
          <p:nvPr/>
        </p:nvPicPr>
        <p:blipFill rotWithShape="1">
          <a:blip r:embed="rId8">
            <a:alphaModFix/>
          </a:blip>
          <a:srcRect b="25177" l="0" r="7424" t="0"/>
          <a:stretch/>
        </p:blipFill>
        <p:spPr>
          <a:xfrm>
            <a:off x="223525" y="285250"/>
            <a:ext cx="4367526" cy="2353226"/>
          </a:xfrm>
          <a:prstGeom prst="rect">
            <a:avLst/>
          </a:prstGeom>
          <a:noFill/>
          <a:ln>
            <a:noFill/>
          </a:ln>
        </p:spPr>
      </p:pic>
      <p:sp>
        <p:nvSpPr>
          <p:cNvPr id="276" name="Google Shape;276;g2ef844a6a83_0_208"/>
          <p:cNvSpPr/>
          <p:nvPr/>
        </p:nvSpPr>
        <p:spPr>
          <a:xfrm>
            <a:off x="0" y="5853325"/>
            <a:ext cx="12192000" cy="1004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 name="Google Shape;277;g2ef844a6a83_0_208"/>
          <p:cNvSpPr txBox="1"/>
          <p:nvPr>
            <p:ph idx="4294967295" type="ctrTitle"/>
          </p:nvPr>
        </p:nvSpPr>
        <p:spPr>
          <a:xfrm>
            <a:off x="57450" y="6079525"/>
            <a:ext cx="7886400" cy="5523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Arial"/>
              <a:buNone/>
            </a:pPr>
            <a:r>
              <a:rPr b="1" lang="en-US" sz="2000">
                <a:solidFill>
                  <a:schemeClr val="dk1"/>
                </a:solidFill>
                <a:latin typeface="Poppins"/>
                <a:ea typeface="Poppins"/>
                <a:cs typeface="Poppins"/>
                <a:sym typeface="Poppins"/>
              </a:rPr>
              <a:t>Calvert County Family Network </a:t>
            </a:r>
            <a:r>
              <a:rPr b="1" lang="en-US" sz="2000">
                <a:latin typeface="Poppins"/>
                <a:ea typeface="Poppins"/>
                <a:cs typeface="Poppins"/>
                <a:sym typeface="Poppins"/>
              </a:rPr>
              <a:t>|</a:t>
            </a:r>
            <a:r>
              <a:rPr b="1" lang="en-US" sz="2000">
                <a:solidFill>
                  <a:schemeClr val="dk1"/>
                </a:solidFill>
                <a:latin typeface="Poppins"/>
                <a:ea typeface="Poppins"/>
                <a:cs typeface="Poppins"/>
                <a:sym typeface="Poppins"/>
              </a:rPr>
              <a:t> </a:t>
            </a:r>
            <a:r>
              <a:rPr b="1" lang="en-US" sz="2000">
                <a:latin typeface="Poppins"/>
                <a:ea typeface="Poppins"/>
                <a:cs typeface="Poppins"/>
                <a:sym typeface="Poppins"/>
              </a:rPr>
              <a:t>2024 Community Assessment</a:t>
            </a:r>
            <a:endParaRPr b="1" sz="2000">
              <a:latin typeface="Poppins"/>
              <a:ea typeface="Poppins"/>
              <a:cs typeface="Poppins"/>
              <a:sym typeface="Poppins"/>
            </a:endParaRPr>
          </a:p>
          <a:p>
            <a:pPr indent="0" lvl="0" marL="0" marR="0" rtl="0" algn="l">
              <a:lnSpc>
                <a:spcPct val="100000"/>
              </a:lnSpc>
              <a:spcBef>
                <a:spcPts val="0"/>
              </a:spcBef>
              <a:spcAft>
                <a:spcPts val="0"/>
              </a:spcAft>
              <a:buClr>
                <a:schemeClr val="dk1"/>
              </a:buClr>
              <a:buSzPts val="1200"/>
              <a:buFont typeface="Arial"/>
              <a:buNone/>
            </a:pPr>
            <a:r>
              <a:rPr lang="en-US" sz="2000">
                <a:latin typeface="Poppins"/>
                <a:ea typeface="Poppins"/>
                <a:cs typeface="Poppins"/>
                <a:sym typeface="Poppins"/>
              </a:rPr>
              <a:t>July 2024</a:t>
            </a:r>
            <a:endParaRPr i="0" sz="2000" u="none" cap="none" strike="noStrike">
              <a:solidFill>
                <a:schemeClr val="dk1"/>
              </a:solidFill>
              <a:latin typeface="Poppins"/>
              <a:ea typeface="Poppins"/>
              <a:cs typeface="Poppins"/>
              <a:sym typeface="Poppins"/>
            </a:endParaRPr>
          </a:p>
        </p:txBody>
      </p:sp>
      <p:pic>
        <p:nvPicPr>
          <p:cNvPr id="278" name="Google Shape;278;g2ef844a6a83_0_208"/>
          <p:cNvPicPr preferRelativeResize="0"/>
          <p:nvPr/>
        </p:nvPicPr>
        <p:blipFill>
          <a:blip r:embed="rId9">
            <a:alphaModFix/>
          </a:blip>
          <a:stretch>
            <a:fillRect/>
          </a:stretch>
        </p:blipFill>
        <p:spPr>
          <a:xfrm>
            <a:off x="9820800" y="6079525"/>
            <a:ext cx="2371206" cy="552300"/>
          </a:xfrm>
          <a:prstGeom prst="rect">
            <a:avLst/>
          </a:prstGeom>
          <a:noFill/>
          <a:ln>
            <a:noFill/>
          </a:ln>
        </p:spPr>
      </p:pic>
      <p:pic>
        <p:nvPicPr>
          <p:cNvPr id="279" name="Google Shape;279;g2ef844a6a83_0_208"/>
          <p:cNvPicPr preferRelativeResize="0"/>
          <p:nvPr/>
        </p:nvPicPr>
        <p:blipFill>
          <a:blip r:embed="rId10">
            <a:alphaModFix/>
          </a:blip>
          <a:stretch>
            <a:fillRect/>
          </a:stretch>
        </p:blipFill>
        <p:spPr>
          <a:xfrm>
            <a:off x="8172441" y="6079516"/>
            <a:ext cx="1524349" cy="55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f0d78b0129_0_295"/>
          <p:cNvSpPr txBox="1"/>
          <p:nvPr>
            <p:ph type="ctrTitle"/>
          </p:nvPr>
        </p:nvSpPr>
        <p:spPr>
          <a:xfrm>
            <a:off x="170987" y="1700201"/>
            <a:ext cx="3858000" cy="3123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0B1CA"/>
              </a:buClr>
              <a:buSzPts val="4800"/>
              <a:buFont typeface="Calibri"/>
              <a:buNone/>
            </a:pPr>
            <a:r>
              <a:rPr b="1" lang="en-US" sz="4500">
                <a:solidFill>
                  <a:srgbClr val="1F8EBD"/>
                </a:solidFill>
                <a:latin typeface="Poppins"/>
                <a:ea typeface="Poppins"/>
                <a:cs typeface="Poppins"/>
                <a:sym typeface="Poppins"/>
              </a:rPr>
              <a:t>Key Takeaways</a:t>
            </a:r>
            <a:endParaRPr b="1" sz="3200">
              <a:solidFill>
                <a:srgbClr val="1F8EBD"/>
              </a:solidFill>
              <a:latin typeface="Poppins"/>
              <a:ea typeface="Poppins"/>
              <a:cs typeface="Poppins"/>
              <a:sym typeface="Poppins"/>
            </a:endParaRPr>
          </a:p>
        </p:txBody>
      </p:sp>
      <p:sp>
        <p:nvSpPr>
          <p:cNvPr id="352" name="Google Shape;352;g2f0d78b0129_0_295"/>
          <p:cNvSpPr txBox="1"/>
          <p:nvPr/>
        </p:nvSpPr>
        <p:spPr>
          <a:xfrm>
            <a:off x="4444675" y="175600"/>
            <a:ext cx="7747500" cy="65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Poppins"/>
                <a:ea typeface="Poppins"/>
                <a:cs typeface="Poppins"/>
                <a:sym typeface="Poppins"/>
              </a:rPr>
              <a:t>Mental Health and Substance Use:</a:t>
            </a:r>
            <a:endParaRPr b="1">
              <a:latin typeface="Poppins"/>
              <a:ea typeface="Poppins"/>
              <a:cs typeface="Poppins"/>
              <a:sym typeface="Poppins"/>
            </a:endParaRPr>
          </a:p>
          <a:p>
            <a:pPr indent="-393700" lvl="0" marL="609600" rtl="0" algn="l">
              <a:spcBef>
                <a:spcPts val="0"/>
              </a:spcBef>
              <a:spcAft>
                <a:spcPts val="0"/>
              </a:spcAft>
              <a:buSzPts val="1400"/>
              <a:buFont typeface="Poppins"/>
              <a:buChar char="●"/>
            </a:pPr>
            <a:r>
              <a:rPr lang="en-US">
                <a:latin typeface="Poppins"/>
                <a:ea typeface="Poppins"/>
                <a:cs typeface="Poppins"/>
                <a:sym typeface="Poppins"/>
              </a:rPr>
              <a:t>Address mental health and substance use disorders:</a:t>
            </a:r>
            <a:endParaRPr>
              <a:latin typeface="Poppins"/>
              <a:ea typeface="Poppins"/>
              <a:cs typeface="Poppins"/>
              <a:sym typeface="Poppins"/>
            </a:endParaRPr>
          </a:p>
          <a:p>
            <a:pPr indent="-393700" lvl="1" marL="1219200" rtl="0" algn="l">
              <a:spcBef>
                <a:spcPts val="0"/>
              </a:spcBef>
              <a:spcAft>
                <a:spcPts val="0"/>
              </a:spcAft>
              <a:buSzPts val="1400"/>
              <a:buFont typeface="Poppins"/>
              <a:buChar char="○"/>
            </a:pPr>
            <a:r>
              <a:rPr lang="en-US">
                <a:latin typeface="Poppins"/>
                <a:ea typeface="Poppins"/>
                <a:cs typeface="Poppins"/>
                <a:sym typeface="Poppins"/>
              </a:rPr>
              <a:t>Promote services and invest in awareness/education to reduce stigma</a:t>
            </a:r>
            <a:endParaRPr>
              <a:latin typeface="Poppins"/>
              <a:ea typeface="Poppins"/>
              <a:cs typeface="Poppins"/>
              <a:sym typeface="Poppins"/>
            </a:endParaRPr>
          </a:p>
          <a:p>
            <a:pPr indent="-393700" lvl="1" marL="1219200" rtl="0" algn="l">
              <a:spcBef>
                <a:spcPts val="0"/>
              </a:spcBef>
              <a:spcAft>
                <a:spcPts val="0"/>
              </a:spcAft>
              <a:buSzPts val="1400"/>
              <a:buFont typeface="Poppins"/>
              <a:buChar char="○"/>
            </a:pPr>
            <a:r>
              <a:rPr lang="en-US">
                <a:latin typeface="Poppins"/>
                <a:ea typeface="Poppins"/>
                <a:cs typeface="Poppins"/>
                <a:sym typeface="Poppins"/>
              </a:rPr>
              <a:t>Increase access to services</a:t>
            </a:r>
            <a:endParaRPr>
              <a:latin typeface="Poppins"/>
              <a:ea typeface="Poppins"/>
              <a:cs typeface="Poppins"/>
              <a:sym typeface="Poppins"/>
            </a:endParaRPr>
          </a:p>
          <a:p>
            <a:pPr indent="-393700" lvl="1" marL="1219200" rtl="0" algn="l">
              <a:spcBef>
                <a:spcPts val="0"/>
              </a:spcBef>
              <a:spcAft>
                <a:spcPts val="0"/>
              </a:spcAft>
              <a:buSzPts val="1400"/>
              <a:buFont typeface="Poppins"/>
              <a:buChar char="○"/>
            </a:pPr>
            <a:r>
              <a:rPr lang="en-US">
                <a:latin typeface="Poppins"/>
                <a:ea typeface="Poppins"/>
                <a:cs typeface="Poppins"/>
                <a:sym typeface="Poppins"/>
              </a:rPr>
              <a:t>Better integration and collaboration with school system</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b="1" lang="en-US">
                <a:latin typeface="Poppins"/>
                <a:ea typeface="Poppins"/>
                <a:cs typeface="Poppins"/>
                <a:sym typeface="Poppins"/>
                <a:extLst>
                  <a:ext uri="http://customooxmlschemas.google.com/">
                    <go:slidesCustomData xmlns:go="http://customooxmlschemas.google.com/" textRoundtripDataId="7"/>
                  </a:ext>
                </a:extLst>
              </a:rPr>
              <a:t>Affordable Housing and Economic Stability</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Need for more affordable housing options in the county</a:t>
            </a:r>
            <a:endParaRPr>
              <a:latin typeface="Poppins"/>
              <a:ea typeface="Poppins"/>
              <a:cs typeface="Poppins"/>
              <a:sym typeface="Poppins"/>
            </a:endParaRPr>
          </a:p>
          <a:p>
            <a:pPr indent="-317500" lvl="1" marL="1371600" rtl="0" algn="l">
              <a:spcBef>
                <a:spcPts val="0"/>
              </a:spcBef>
              <a:spcAft>
                <a:spcPts val="0"/>
              </a:spcAft>
              <a:buSzPts val="1400"/>
              <a:buFont typeface="Poppins"/>
              <a:buChar char="○"/>
            </a:pPr>
            <a:r>
              <a:rPr lang="en-US">
                <a:latin typeface="Poppins"/>
                <a:ea typeface="Poppins"/>
                <a:cs typeface="Poppins"/>
                <a:sym typeface="Poppins"/>
              </a:rPr>
              <a:t>Income needed to afford rent in Calvert County has steadily increased year over year</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b="1" lang="en-US">
                <a:latin typeface="Poppins"/>
                <a:ea typeface="Poppins"/>
                <a:cs typeface="Poppins"/>
                <a:sym typeface="Poppins"/>
              </a:rPr>
              <a:t>Transportation:</a:t>
            </a:r>
            <a:endParaRPr b="1">
              <a:latin typeface="Poppins"/>
              <a:ea typeface="Poppins"/>
              <a:cs typeface="Poppins"/>
              <a:sym typeface="Poppins"/>
            </a:endParaRPr>
          </a:p>
          <a:p>
            <a:pPr indent="-393700" lvl="0" marL="609600" rtl="0" algn="l">
              <a:spcBef>
                <a:spcPts val="0"/>
              </a:spcBef>
              <a:spcAft>
                <a:spcPts val="0"/>
              </a:spcAft>
              <a:buSzPts val="1400"/>
              <a:buFont typeface="Poppins"/>
              <a:buChar char="●"/>
            </a:pPr>
            <a:r>
              <a:rPr lang="en-US">
                <a:latin typeface="Poppins"/>
                <a:ea typeface="Poppins"/>
                <a:cs typeface="Poppins"/>
                <a:sym typeface="Poppins"/>
              </a:rPr>
              <a:t>Limited public transportation options, especially in rural areas, creating challenges for accessing jobs, healthcare, and community resources</a:t>
            </a:r>
            <a:endParaRPr>
              <a:latin typeface="Poppins"/>
              <a:ea typeface="Poppins"/>
              <a:cs typeface="Poppins"/>
              <a:sym typeface="Poppins"/>
            </a:endParaRPr>
          </a:p>
          <a:p>
            <a:pPr indent="-393700" lvl="0" marL="609600" rtl="0" algn="l">
              <a:spcBef>
                <a:spcPts val="0"/>
              </a:spcBef>
              <a:spcAft>
                <a:spcPts val="0"/>
              </a:spcAft>
              <a:buSzPts val="1400"/>
              <a:buFont typeface="Poppins"/>
              <a:buChar char="●"/>
            </a:pPr>
            <a:r>
              <a:rPr lang="en-US">
                <a:latin typeface="Poppins"/>
                <a:ea typeface="Poppins"/>
                <a:cs typeface="Poppins"/>
                <a:sym typeface="Poppins"/>
              </a:rPr>
              <a:t>Insufficient bike lanes, sidewalks, and safe outdoor play areas for children</a:t>
            </a:r>
            <a:endParaRPr b="1">
              <a:latin typeface="Poppins"/>
              <a:ea typeface="Poppins"/>
              <a:cs typeface="Poppins"/>
              <a:sym typeface="Poppins"/>
            </a:endParaRPr>
          </a:p>
          <a:p>
            <a:pPr indent="0" lvl="0" marL="60960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b="1" lang="en-US">
                <a:latin typeface="Poppins"/>
                <a:ea typeface="Poppins"/>
                <a:cs typeface="Poppins"/>
                <a:sym typeface="Poppins"/>
              </a:rPr>
              <a:t>Community Safety:</a:t>
            </a:r>
            <a:endParaRPr>
              <a:latin typeface="Poppins"/>
              <a:ea typeface="Poppins"/>
              <a:cs typeface="Poppins"/>
              <a:sym typeface="Poppins"/>
            </a:endParaRPr>
          </a:p>
          <a:p>
            <a:pPr indent="-393700" lvl="0" marL="609600" rtl="0" algn="l">
              <a:spcBef>
                <a:spcPts val="0"/>
              </a:spcBef>
              <a:spcAft>
                <a:spcPts val="0"/>
              </a:spcAft>
              <a:buSzPts val="1400"/>
              <a:buFont typeface="Poppins"/>
              <a:buChar char="●"/>
            </a:pPr>
            <a:r>
              <a:rPr lang="en-US">
                <a:latin typeface="Poppins"/>
                <a:ea typeface="Poppins"/>
                <a:cs typeface="Poppins"/>
                <a:sym typeface="Poppins"/>
              </a:rPr>
              <a:t>Includes both physical and school safety plus supportive environments</a:t>
            </a:r>
            <a:endParaRPr>
              <a:latin typeface="Poppins"/>
              <a:ea typeface="Poppins"/>
              <a:cs typeface="Poppins"/>
              <a:sym typeface="Poppins"/>
            </a:endParaRPr>
          </a:p>
          <a:p>
            <a:pPr indent="-393700" lvl="0" marL="609600" rtl="0" algn="l">
              <a:spcBef>
                <a:spcPts val="0"/>
              </a:spcBef>
              <a:spcAft>
                <a:spcPts val="0"/>
              </a:spcAft>
              <a:buSzPts val="1400"/>
              <a:buFont typeface="Poppins"/>
              <a:buChar char="●"/>
            </a:pPr>
            <a:r>
              <a:rPr lang="en-US">
                <a:latin typeface="Poppins"/>
                <a:ea typeface="Poppins"/>
                <a:cs typeface="Poppins"/>
                <a:sym typeface="Poppins"/>
              </a:rPr>
              <a:t>Emphasis on creating safe spaces for children, youth, and families</a:t>
            </a:r>
            <a:endParaRPr>
              <a:latin typeface="Poppins"/>
              <a:ea typeface="Poppins"/>
              <a:cs typeface="Poppins"/>
              <a:sym typeface="Poppins"/>
            </a:endParaRPr>
          </a:p>
          <a:p>
            <a:pPr indent="0" lvl="0" marL="60960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b="1" lang="en-US">
                <a:latin typeface="Poppins"/>
                <a:ea typeface="Poppins"/>
                <a:cs typeface="Poppins"/>
                <a:sym typeface="Poppins"/>
              </a:rPr>
              <a:t>Early Childhood Support:</a:t>
            </a:r>
            <a:endParaRPr b="1">
              <a:latin typeface="Poppins"/>
              <a:ea typeface="Poppins"/>
              <a:cs typeface="Poppins"/>
              <a:sym typeface="Poppins"/>
            </a:endParaRPr>
          </a:p>
          <a:p>
            <a:pPr indent="-393700" lvl="0" marL="609600" rtl="0" algn="l">
              <a:spcBef>
                <a:spcPts val="0"/>
              </a:spcBef>
              <a:spcAft>
                <a:spcPts val="0"/>
              </a:spcAft>
              <a:buSzPts val="1400"/>
              <a:buFont typeface="Poppins"/>
              <a:buChar char="●"/>
            </a:pPr>
            <a:r>
              <a:rPr lang="en-US">
                <a:latin typeface="Poppins"/>
                <a:ea typeface="Poppins"/>
                <a:cs typeface="Poppins"/>
                <a:sym typeface="Poppins"/>
              </a:rPr>
              <a:t>Need for quality childcare, early education programs, and ensuring children are ready for kindergarten</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b="1" lang="en-US">
                <a:latin typeface="Poppins"/>
                <a:ea typeface="Poppins"/>
                <a:cs typeface="Poppins"/>
                <a:sym typeface="Poppins"/>
              </a:rPr>
              <a:t>Collaboration and Resource Coordination:</a:t>
            </a:r>
            <a:endParaRPr b="1">
              <a:latin typeface="Poppins"/>
              <a:ea typeface="Poppins"/>
              <a:cs typeface="Poppins"/>
              <a:sym typeface="Poppins"/>
            </a:endParaRPr>
          </a:p>
          <a:p>
            <a:pPr indent="-393700" lvl="0" marL="609600" rtl="0" algn="l">
              <a:spcBef>
                <a:spcPts val="0"/>
              </a:spcBef>
              <a:spcAft>
                <a:spcPts val="0"/>
              </a:spcAft>
              <a:buSzPts val="1400"/>
              <a:buFont typeface="Poppins"/>
              <a:buChar char="●"/>
            </a:pPr>
            <a:r>
              <a:rPr lang="en-US">
                <a:latin typeface="Poppins"/>
                <a:ea typeface="Poppins"/>
                <a:cs typeface="Poppins"/>
                <a:sym typeface="Poppins"/>
              </a:rPr>
              <a:t>Better coordinate services and activities through:</a:t>
            </a:r>
            <a:endParaRPr>
              <a:latin typeface="Poppins"/>
              <a:ea typeface="Poppins"/>
              <a:cs typeface="Poppins"/>
              <a:sym typeface="Poppins"/>
            </a:endParaRPr>
          </a:p>
          <a:p>
            <a:pPr indent="-393700" lvl="1" marL="1219200" rtl="0" algn="l">
              <a:spcBef>
                <a:spcPts val="0"/>
              </a:spcBef>
              <a:spcAft>
                <a:spcPts val="0"/>
              </a:spcAft>
              <a:buSzPts val="1400"/>
              <a:buFont typeface="Poppins"/>
              <a:buChar char="○"/>
            </a:pPr>
            <a:r>
              <a:rPr lang="en-US">
                <a:latin typeface="Poppins"/>
                <a:ea typeface="Poppins"/>
                <a:cs typeface="Poppins"/>
                <a:sym typeface="Poppins"/>
              </a:rPr>
              <a:t>Enhanced and inclusive communication</a:t>
            </a:r>
            <a:endParaRPr>
              <a:latin typeface="Poppins"/>
              <a:ea typeface="Poppins"/>
              <a:cs typeface="Poppins"/>
              <a:sym typeface="Poppins"/>
            </a:endParaRPr>
          </a:p>
          <a:p>
            <a:pPr indent="-393700" lvl="1" marL="1219200" rtl="0" algn="l">
              <a:spcBef>
                <a:spcPts val="0"/>
              </a:spcBef>
              <a:spcAft>
                <a:spcPts val="0"/>
              </a:spcAft>
              <a:buSzPts val="1400"/>
              <a:buFont typeface="Poppins"/>
              <a:buChar char="○"/>
            </a:pPr>
            <a:r>
              <a:rPr lang="en-US">
                <a:latin typeface="Poppins"/>
                <a:ea typeface="Poppins"/>
                <a:cs typeface="Poppins"/>
                <a:sym typeface="Poppins"/>
              </a:rPr>
              <a:t>Strengthened partnerships and collaborations</a:t>
            </a:r>
            <a:endParaRPr>
              <a:latin typeface="Poppins"/>
              <a:ea typeface="Poppins"/>
              <a:cs typeface="Poppins"/>
              <a:sym typeface="Poppins"/>
            </a:endParaRPr>
          </a:p>
          <a:p>
            <a:pPr indent="-393700" lvl="1" marL="1219200" rtl="0" algn="l">
              <a:spcBef>
                <a:spcPts val="0"/>
              </a:spcBef>
              <a:spcAft>
                <a:spcPts val="0"/>
              </a:spcAft>
              <a:buSzPts val="1400"/>
              <a:buFont typeface="Poppins"/>
              <a:buChar char="○"/>
            </a:pPr>
            <a:r>
              <a:rPr lang="en-US">
                <a:latin typeface="Poppins"/>
                <a:ea typeface="Poppins"/>
                <a:cs typeface="Poppins"/>
                <a:sym typeface="Poppins"/>
              </a:rPr>
              <a:t>Increased community engagement</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g2ee2ffef109_0_55"/>
          <p:cNvSpPr txBox="1"/>
          <p:nvPr/>
        </p:nvSpPr>
        <p:spPr>
          <a:xfrm>
            <a:off x="203300" y="923100"/>
            <a:ext cx="11750700" cy="530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a:latin typeface="Poppins"/>
                <a:ea typeface="Poppins"/>
                <a:cs typeface="Poppins"/>
                <a:sym typeface="Poppins"/>
              </a:rPr>
              <a:t>When </a:t>
            </a:r>
            <a:r>
              <a:rPr b="1" lang="en-US">
                <a:latin typeface="Poppins"/>
                <a:ea typeface="Poppins"/>
                <a:cs typeface="Poppins"/>
                <a:sym typeface="Poppins"/>
              </a:rPr>
              <a:t>Families</a:t>
            </a:r>
            <a:r>
              <a:rPr b="1" lang="en-US">
                <a:latin typeface="Poppins"/>
                <a:ea typeface="Poppins"/>
                <a:cs typeface="Poppins"/>
                <a:sym typeface="Poppins"/>
              </a:rPr>
              <a:t> are Economically Stable</a:t>
            </a:r>
            <a:r>
              <a:rPr lang="en-US">
                <a:latin typeface="Poppins"/>
                <a:ea typeface="Poppins"/>
                <a:cs typeface="Poppins"/>
                <a:sym typeface="Poppins"/>
              </a:rPr>
              <a:t>, it provides a foundation for overall well-being and future success for the entire family. It allows parents to meet their children's basic needs, including nutritious food, safe housing, healthcare, etc. While no guarantee of family stability, </a:t>
            </a:r>
            <a:r>
              <a:rPr lang="en-US">
                <a:solidFill>
                  <a:schemeClr val="dk1"/>
                </a:solidFill>
                <a:latin typeface="Poppins"/>
                <a:ea typeface="Poppins"/>
                <a:cs typeface="Poppins"/>
                <a:sym typeface="Poppins"/>
              </a:rPr>
              <a:t>economically stable families tend to experience less </a:t>
            </a:r>
            <a:r>
              <a:rPr lang="en-US">
                <a:latin typeface="Poppins"/>
                <a:ea typeface="Poppins"/>
                <a:cs typeface="Poppins"/>
                <a:sym typeface="Poppins"/>
              </a:rPr>
              <a:t>stress and anxiety within the household triggered by financial insecurity.  Without the constant worry of not having enough money to pay bills or meet vital expenses, these families have more freedom and resources to invest in their children’s recreational and educational opportunities and pursue their own life goals. </a:t>
            </a:r>
            <a:endParaRPr>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a:latin typeface="Poppins"/>
              <a:ea typeface="Poppins"/>
              <a:cs typeface="Poppins"/>
              <a:sym typeface="Poppins"/>
            </a:endParaRPr>
          </a:p>
          <a:p>
            <a:pPr indent="0" lvl="0" marL="0" rtl="0" algn="l">
              <a:spcBef>
                <a:spcPts val="0"/>
              </a:spcBef>
              <a:spcAft>
                <a:spcPts val="0"/>
              </a:spcAft>
              <a:buNone/>
            </a:pPr>
            <a:r>
              <a:rPr lang="en-US">
                <a:solidFill>
                  <a:schemeClr val="dk1"/>
                </a:solidFill>
                <a:latin typeface="Poppins"/>
                <a:ea typeface="Poppins"/>
                <a:cs typeface="Poppins"/>
                <a:sym typeface="Poppins"/>
              </a:rPr>
              <a:t>Recent data from Calvert County provides crucial insights into the economic stability of our families:</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Child food insecurity has a disproportionate impact on low-income families and families of color even as rates have decreased significantly overall from 12.6% in 2018 to 4% in 2022</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Across all grade levels, there has been an increase year over year in economically disadvantaged children and children participating in FARMS since 2019</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From 2021 to 2022, there was a 29% increase in the number of food insecure children who did not quality for FARMS assistance</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White households have the highest proportion above the ALICE (Asset Limited, Income Constrained, Employed) threshold, while Black and Hispanic households have higher proportions below the ALICE threshold </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The cost of child care (family and center-based) increased year over year for almost every age group since 2020 </a:t>
            </a:r>
            <a:endParaRPr>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rPr lang="en-US">
                <a:solidFill>
                  <a:schemeClr val="dk1"/>
                </a:solidFill>
                <a:latin typeface="Poppins"/>
                <a:ea typeface="Poppins"/>
                <a:cs typeface="Poppins"/>
                <a:sym typeface="Poppins"/>
              </a:rPr>
              <a:t>Despite the overall reduction in childhood hunger in our County, the rising cost of food and child care adds financial strain to already struggling households, especially families who earn too much money to qualify for government benefits but not enough to afford healthy food or high-quality child care.  </a:t>
            </a:r>
            <a:endParaRPr>
              <a:solidFill>
                <a:schemeClr val="dk1"/>
              </a:solidFill>
              <a:latin typeface="Poppins"/>
              <a:ea typeface="Poppins"/>
              <a:cs typeface="Poppins"/>
              <a:sym typeface="Poppins"/>
            </a:endParaRPr>
          </a:p>
          <a:p>
            <a:pPr indent="0" lvl="0" marL="0" rtl="0" algn="l">
              <a:lnSpc>
                <a:spcPct val="115000"/>
              </a:lnSpc>
              <a:spcBef>
                <a:spcPts val="1200"/>
              </a:spcBef>
              <a:spcAft>
                <a:spcPts val="1200"/>
              </a:spcAft>
              <a:buNone/>
            </a:pPr>
            <a:r>
              <a:rPr lang="en-US">
                <a:solidFill>
                  <a:schemeClr val="dk1"/>
                </a:solidFill>
                <a:latin typeface="Poppins"/>
                <a:ea typeface="Poppins"/>
                <a:cs typeface="Poppins"/>
                <a:sym typeface="Poppins"/>
              </a:rPr>
              <a:t>When children are hungry they struggle to learn.  And when they do not receive quality early education, they start kindergarten already behind their peers.  Investments in targeted family support and resources help more households achieve economic stability and ensures all of our children and families have the opportunity to thrive.</a:t>
            </a:r>
            <a:endParaRPr sz="1700">
              <a:solidFill>
                <a:schemeClr val="dk1"/>
              </a:solidFill>
              <a:latin typeface="Poppins"/>
              <a:ea typeface="Poppins"/>
              <a:cs typeface="Poppins"/>
              <a:sym typeface="Poppins"/>
            </a:endParaRPr>
          </a:p>
        </p:txBody>
      </p:sp>
      <p:sp>
        <p:nvSpPr>
          <p:cNvPr id="1161" name="Google Shape;1161;g2ee2ffef109_0_55"/>
          <p:cNvSpPr txBox="1"/>
          <p:nvPr>
            <p:ph type="title"/>
          </p:nvPr>
        </p:nvSpPr>
        <p:spPr>
          <a:xfrm>
            <a:off x="838200" y="152400"/>
            <a:ext cx="10515600" cy="771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500">
                <a:solidFill>
                  <a:srgbClr val="0074A2"/>
                </a:solidFill>
              </a:rPr>
              <a:t>Why is this important?</a:t>
            </a:r>
            <a:endParaRPr sz="45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g2e757627029_0_10"/>
          <p:cNvSpPr txBox="1"/>
          <p:nvPr/>
        </p:nvSpPr>
        <p:spPr>
          <a:xfrm>
            <a:off x="8251190" y="6439237"/>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Calvert Health Needs Assessment</a:t>
            </a:r>
            <a:endParaRPr b="0" i="0" sz="1400" u="none" cap="none" strike="noStrike">
              <a:solidFill>
                <a:srgbClr val="000000"/>
              </a:solidFill>
              <a:latin typeface="Arial"/>
              <a:ea typeface="Arial"/>
              <a:cs typeface="Arial"/>
              <a:sym typeface="Arial"/>
            </a:endParaRPr>
          </a:p>
        </p:txBody>
      </p:sp>
      <p:pic>
        <p:nvPicPr>
          <p:cNvPr id="1167" name="Google Shape;1167;g2e757627029_0_10"/>
          <p:cNvPicPr preferRelativeResize="0"/>
          <p:nvPr/>
        </p:nvPicPr>
        <p:blipFill rotWithShape="1">
          <a:blip r:embed="rId3">
            <a:alphaModFix/>
          </a:blip>
          <a:srcRect b="0" l="0" r="0" t="4278"/>
          <a:stretch/>
        </p:blipFill>
        <p:spPr>
          <a:xfrm>
            <a:off x="6020400" y="348475"/>
            <a:ext cx="4475599" cy="5996248"/>
          </a:xfrm>
          <a:prstGeom prst="rect">
            <a:avLst/>
          </a:prstGeom>
          <a:noFill/>
          <a:ln>
            <a:noFill/>
          </a:ln>
        </p:spPr>
      </p:pic>
      <p:sp>
        <p:nvSpPr>
          <p:cNvPr id="1168" name="Google Shape;1168;g2e757627029_0_10"/>
          <p:cNvSpPr txBox="1"/>
          <p:nvPr/>
        </p:nvSpPr>
        <p:spPr>
          <a:xfrm>
            <a:off x="135335" y="1834121"/>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Food Security Index</a:t>
            </a:r>
            <a:endParaRPr i="0" sz="2400" u="none" cap="none" strike="noStrike">
              <a:solidFill>
                <a:srgbClr val="0074A2"/>
              </a:solidFill>
              <a:latin typeface="Poppins"/>
              <a:ea typeface="Poppins"/>
              <a:cs typeface="Poppins"/>
              <a:sym typeface="Poppins"/>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pic>
        <p:nvPicPr>
          <p:cNvPr id="1174" name="Google Shape;1174;g2ec1b9c2139_0_88" title="Chart"/>
          <p:cNvPicPr preferRelativeResize="0"/>
          <p:nvPr/>
        </p:nvPicPr>
        <p:blipFill rotWithShape="1">
          <a:blip r:embed="rId3">
            <a:alphaModFix/>
          </a:blip>
          <a:srcRect b="0" l="0" r="0" t="0"/>
          <a:stretch/>
        </p:blipFill>
        <p:spPr>
          <a:xfrm>
            <a:off x="4438650" y="0"/>
            <a:ext cx="7238998" cy="3389275"/>
          </a:xfrm>
          <a:prstGeom prst="rect">
            <a:avLst/>
          </a:prstGeom>
          <a:noFill/>
          <a:ln>
            <a:noFill/>
          </a:ln>
        </p:spPr>
      </p:pic>
      <p:pic>
        <p:nvPicPr>
          <p:cNvPr id="1175" name="Google Shape;1175;g2ec1b9c2139_0_88" title="Chart"/>
          <p:cNvPicPr preferRelativeResize="0"/>
          <p:nvPr/>
        </p:nvPicPr>
        <p:blipFill rotWithShape="1">
          <a:blip r:embed="rId4">
            <a:alphaModFix/>
          </a:blip>
          <a:srcRect b="0" l="0" r="0" t="0"/>
          <a:stretch/>
        </p:blipFill>
        <p:spPr>
          <a:xfrm>
            <a:off x="4572875" y="3389283"/>
            <a:ext cx="6970549" cy="3290668"/>
          </a:xfrm>
          <a:prstGeom prst="rect">
            <a:avLst/>
          </a:prstGeom>
          <a:noFill/>
          <a:ln>
            <a:noFill/>
          </a:ln>
        </p:spPr>
      </p:pic>
      <p:sp>
        <p:nvSpPr>
          <p:cNvPr id="1176" name="Google Shape;1176;g2ec1b9c2139_0_88"/>
          <p:cNvSpPr txBox="1"/>
          <p:nvPr/>
        </p:nvSpPr>
        <p:spPr>
          <a:xfrm>
            <a:off x="135322" y="97650"/>
            <a:ext cx="1799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MD Report Card</a:t>
            </a:r>
            <a:endParaRPr i="0" sz="1000" u="none" cap="none" strike="noStrike">
              <a:solidFill>
                <a:srgbClr val="000000"/>
              </a:solidFill>
              <a:latin typeface="Poppins"/>
              <a:ea typeface="Poppins"/>
              <a:cs typeface="Poppins"/>
              <a:sym typeface="Poppins"/>
            </a:endParaRPr>
          </a:p>
        </p:txBody>
      </p:sp>
      <p:sp>
        <p:nvSpPr>
          <p:cNvPr id="1177" name="Google Shape;1177;g2ec1b9c2139_0_88"/>
          <p:cNvSpPr txBox="1"/>
          <p:nvPr/>
        </p:nvSpPr>
        <p:spPr>
          <a:xfrm>
            <a:off x="135335" y="1834121"/>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lang="en-US" sz="4500">
                <a:solidFill>
                  <a:srgbClr val="0074A2"/>
                </a:solidFill>
                <a:latin typeface="Poppins"/>
                <a:ea typeface="Poppins"/>
                <a:cs typeface="Poppins"/>
                <a:sym typeface="Poppins"/>
              </a:rPr>
              <a:t>Economic Stability:</a:t>
            </a:r>
            <a:r>
              <a:rPr b="1" i="0" lang="en-US" sz="4500" u="none" cap="none" strike="noStrike">
                <a:solidFill>
                  <a:srgbClr val="0074A2"/>
                </a:solidFill>
                <a:latin typeface="Poppins"/>
                <a:ea typeface="Poppins"/>
                <a:cs typeface="Poppins"/>
                <a:sym typeface="Poppins"/>
              </a:rPr>
              <a:t> </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Financial Hardship </a:t>
            </a:r>
            <a:endParaRPr i="0" sz="2400" u="none" cap="none" strike="noStrike">
              <a:solidFill>
                <a:srgbClr val="0074A2"/>
              </a:solidFill>
              <a:latin typeface="Poppins"/>
              <a:ea typeface="Poppins"/>
              <a:cs typeface="Poppins"/>
              <a:sym typeface="Poppins"/>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g2ec1b9c2139_0_95"/>
          <p:cNvSpPr txBox="1"/>
          <p:nvPr/>
        </p:nvSpPr>
        <p:spPr>
          <a:xfrm>
            <a:off x="5507775" y="209100"/>
            <a:ext cx="6527700" cy="1198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Survey of Services to Homeless Persons</a:t>
            </a:r>
            <a:endParaRPr i="0" sz="2400" u="none" cap="none" strike="noStrike">
              <a:solidFill>
                <a:srgbClr val="0074A2"/>
              </a:solidFill>
              <a:latin typeface="Poppins"/>
              <a:ea typeface="Poppins"/>
              <a:cs typeface="Poppins"/>
              <a:sym typeface="Poppins"/>
            </a:endParaRPr>
          </a:p>
        </p:txBody>
      </p:sp>
      <p:pic>
        <p:nvPicPr>
          <p:cNvPr id="1184" name="Google Shape;1184;g2ec1b9c2139_0_95" title="Chart"/>
          <p:cNvPicPr preferRelativeResize="0"/>
          <p:nvPr/>
        </p:nvPicPr>
        <p:blipFill rotWithShape="1">
          <a:blip r:embed="rId3">
            <a:alphaModFix/>
          </a:blip>
          <a:srcRect b="0" l="0" r="0" t="0"/>
          <a:stretch/>
        </p:blipFill>
        <p:spPr>
          <a:xfrm>
            <a:off x="180275" y="144600"/>
            <a:ext cx="5327498" cy="3290024"/>
          </a:xfrm>
          <a:prstGeom prst="rect">
            <a:avLst/>
          </a:prstGeom>
          <a:noFill/>
          <a:ln>
            <a:noFill/>
          </a:ln>
        </p:spPr>
      </p:pic>
      <p:pic>
        <p:nvPicPr>
          <p:cNvPr id="1185" name="Google Shape;1185;g2ec1b9c2139_0_95" title="Chart"/>
          <p:cNvPicPr preferRelativeResize="0"/>
          <p:nvPr/>
        </p:nvPicPr>
        <p:blipFill rotWithShape="1">
          <a:blip r:embed="rId4">
            <a:alphaModFix/>
          </a:blip>
          <a:srcRect b="0" l="0" r="0" t="0"/>
          <a:stretch/>
        </p:blipFill>
        <p:spPr>
          <a:xfrm>
            <a:off x="5516287" y="1737734"/>
            <a:ext cx="6684227" cy="4130016"/>
          </a:xfrm>
          <a:prstGeom prst="rect">
            <a:avLst/>
          </a:prstGeom>
          <a:noFill/>
          <a:ln>
            <a:noFill/>
          </a:ln>
        </p:spPr>
      </p:pic>
      <p:pic>
        <p:nvPicPr>
          <p:cNvPr id="1186" name="Google Shape;1186;g2ec1b9c2139_0_95" title="Chart"/>
          <p:cNvPicPr preferRelativeResize="0"/>
          <p:nvPr/>
        </p:nvPicPr>
        <p:blipFill rotWithShape="1">
          <a:blip r:embed="rId5">
            <a:alphaModFix/>
          </a:blip>
          <a:srcRect b="0" l="0" r="0" t="0"/>
          <a:stretch/>
        </p:blipFill>
        <p:spPr>
          <a:xfrm>
            <a:off x="180275" y="3434625"/>
            <a:ext cx="5451826" cy="3352681"/>
          </a:xfrm>
          <a:prstGeom prst="rect">
            <a:avLst/>
          </a:prstGeom>
          <a:noFill/>
          <a:ln>
            <a:noFill/>
          </a:ln>
        </p:spPr>
      </p:pic>
      <p:sp>
        <p:nvSpPr>
          <p:cNvPr id="1187" name="Google Shape;1187;g2ec1b9c2139_0_95"/>
          <p:cNvSpPr txBox="1"/>
          <p:nvPr/>
        </p:nvSpPr>
        <p:spPr>
          <a:xfrm>
            <a:off x="8837352" y="6423350"/>
            <a:ext cx="28584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Survey of Services Reports 2019-2021</a:t>
            </a:r>
            <a:endParaRPr i="0" sz="1000" u="none" cap="none" strike="noStrike">
              <a:solidFill>
                <a:srgbClr val="000000"/>
              </a:solidFill>
              <a:latin typeface="Poppins"/>
              <a:ea typeface="Poppins"/>
              <a:cs typeface="Poppins"/>
              <a:sym typeface="Poppins"/>
            </a:endParaRPr>
          </a:p>
        </p:txBody>
      </p:sp>
      <p:sp>
        <p:nvSpPr>
          <p:cNvPr id="1188" name="Google Shape;1188;g2ec1b9c2139_0_95"/>
          <p:cNvSpPr txBox="1"/>
          <p:nvPr/>
        </p:nvSpPr>
        <p:spPr>
          <a:xfrm>
            <a:off x="5803125" y="5684450"/>
            <a:ext cx="5632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Homelessness</a:t>
            </a:r>
            <a:r>
              <a:rPr lang="en-US" sz="1200">
                <a:latin typeface="Poppins"/>
                <a:ea typeface="Poppins"/>
                <a:cs typeface="Poppins"/>
                <a:sym typeface="Poppins"/>
              </a:rPr>
              <a:t>: The percentage of children enrolled in the public school system who lack a fixed, regular, and adequate nighttime residence or who are awaiting foster-care placement</a:t>
            </a:r>
            <a:endParaRPr sz="1200">
              <a:latin typeface="Poppins"/>
              <a:ea typeface="Poppins"/>
              <a:cs typeface="Poppins"/>
              <a:sym typeface="Poppins"/>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g2ecddbae390_0_5"/>
          <p:cNvSpPr txBox="1"/>
          <p:nvPr/>
        </p:nvSpPr>
        <p:spPr>
          <a:xfrm>
            <a:off x="139400" y="0"/>
            <a:ext cx="11687700" cy="1198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Survey of Services to Homeless Persons by Gender and Race</a:t>
            </a:r>
            <a:endParaRPr i="0" sz="2400" u="none" cap="none" strike="noStrike">
              <a:solidFill>
                <a:srgbClr val="0074A2"/>
              </a:solidFill>
              <a:latin typeface="Poppins"/>
              <a:ea typeface="Poppins"/>
              <a:cs typeface="Poppins"/>
              <a:sym typeface="Poppins"/>
            </a:endParaRPr>
          </a:p>
        </p:txBody>
      </p:sp>
      <p:pic>
        <p:nvPicPr>
          <p:cNvPr id="1195" name="Google Shape;1195;g2ecddbae390_0_5" title="Chart"/>
          <p:cNvPicPr preferRelativeResize="0"/>
          <p:nvPr/>
        </p:nvPicPr>
        <p:blipFill rotWithShape="1">
          <a:blip r:embed="rId3">
            <a:alphaModFix/>
          </a:blip>
          <a:srcRect b="0" l="0" r="0" t="0"/>
          <a:stretch/>
        </p:blipFill>
        <p:spPr>
          <a:xfrm>
            <a:off x="6216100" y="1871527"/>
            <a:ext cx="5975901" cy="3695099"/>
          </a:xfrm>
          <a:prstGeom prst="rect">
            <a:avLst/>
          </a:prstGeom>
          <a:noFill/>
          <a:ln>
            <a:noFill/>
          </a:ln>
        </p:spPr>
      </p:pic>
      <p:sp>
        <p:nvSpPr>
          <p:cNvPr id="1196" name="Google Shape;1196;g2ecddbae390_0_5"/>
          <p:cNvSpPr txBox="1"/>
          <p:nvPr/>
        </p:nvSpPr>
        <p:spPr>
          <a:xfrm>
            <a:off x="8414227" y="6462600"/>
            <a:ext cx="31512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Survey of Services Report 2020-2021</a:t>
            </a:r>
            <a:endParaRPr i="0" sz="1000" u="none" cap="none" strike="noStrike">
              <a:solidFill>
                <a:srgbClr val="000000"/>
              </a:solidFill>
              <a:latin typeface="Poppins"/>
              <a:ea typeface="Poppins"/>
              <a:cs typeface="Poppins"/>
              <a:sym typeface="Poppins"/>
            </a:endParaRPr>
          </a:p>
        </p:txBody>
      </p:sp>
      <p:pic>
        <p:nvPicPr>
          <p:cNvPr id="1197" name="Google Shape;1197;g2ecddbae390_0_5" title="Chart"/>
          <p:cNvPicPr preferRelativeResize="0"/>
          <p:nvPr/>
        </p:nvPicPr>
        <p:blipFill rotWithShape="1">
          <a:blip r:embed="rId4">
            <a:alphaModFix/>
          </a:blip>
          <a:srcRect b="0" l="0" r="0" t="0"/>
          <a:stretch/>
        </p:blipFill>
        <p:spPr>
          <a:xfrm>
            <a:off x="0" y="1871538"/>
            <a:ext cx="5975901" cy="36950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g2ecec5c6f9c_0_0"/>
          <p:cNvSpPr txBox="1"/>
          <p:nvPr/>
        </p:nvSpPr>
        <p:spPr>
          <a:xfrm>
            <a:off x="9769397" y="6433150"/>
            <a:ext cx="17997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ALICE Data 2022</a:t>
            </a:r>
            <a:endParaRPr i="0" sz="1000" u="none" cap="none" strike="noStrike">
              <a:solidFill>
                <a:srgbClr val="000000"/>
              </a:solidFill>
              <a:latin typeface="Poppins"/>
              <a:ea typeface="Poppins"/>
              <a:cs typeface="Poppins"/>
              <a:sym typeface="Poppins"/>
            </a:endParaRPr>
          </a:p>
        </p:txBody>
      </p:sp>
      <p:sp>
        <p:nvSpPr>
          <p:cNvPr id="1203" name="Google Shape;1203;g2ecec5c6f9c_0_0"/>
          <p:cNvSpPr txBox="1"/>
          <p:nvPr/>
        </p:nvSpPr>
        <p:spPr>
          <a:xfrm>
            <a:off x="135335" y="1834121"/>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Financial</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47"/>
                  </a:ext>
                </a:extLst>
              </a:rPr>
              <a:t> Hardship </a:t>
            </a:r>
            <a:r>
              <a:rPr i="0" lang="en-US" sz="2400" u="none" cap="none" strike="noStrike">
                <a:solidFill>
                  <a:srgbClr val="0074A2"/>
                </a:solidFill>
                <a:latin typeface="Poppins"/>
                <a:ea typeface="Poppins"/>
                <a:cs typeface="Poppins"/>
                <a:sym typeface="Poppins"/>
              </a:rPr>
              <a:t>Year over Year (YOY)</a:t>
            </a:r>
            <a:endParaRPr i="0" sz="2400" u="none" cap="none" strike="noStrike">
              <a:solidFill>
                <a:srgbClr val="0074A2"/>
              </a:solidFill>
              <a:latin typeface="Poppins"/>
              <a:ea typeface="Poppins"/>
              <a:cs typeface="Poppins"/>
              <a:sym typeface="Poppins"/>
            </a:endParaRPr>
          </a:p>
        </p:txBody>
      </p:sp>
      <p:pic>
        <p:nvPicPr>
          <p:cNvPr id="1204" name="Google Shape;1204;g2ecec5c6f9c_0_0" title="Chart"/>
          <p:cNvPicPr preferRelativeResize="0"/>
          <p:nvPr/>
        </p:nvPicPr>
        <p:blipFill>
          <a:blip r:embed="rId3">
            <a:alphaModFix/>
          </a:blip>
          <a:stretch>
            <a:fillRect/>
          </a:stretch>
        </p:blipFill>
        <p:spPr>
          <a:xfrm>
            <a:off x="4374850" y="947787"/>
            <a:ext cx="7817149" cy="49624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g2e8810f1b62_1_51"/>
          <p:cNvSpPr txBox="1"/>
          <p:nvPr/>
        </p:nvSpPr>
        <p:spPr>
          <a:xfrm>
            <a:off x="9837172" y="6406025"/>
            <a:ext cx="17997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ALICE Data 2022</a:t>
            </a:r>
            <a:endParaRPr i="0" sz="1000" u="none" cap="none" strike="noStrike">
              <a:solidFill>
                <a:srgbClr val="000000"/>
              </a:solidFill>
              <a:latin typeface="Poppins"/>
              <a:ea typeface="Poppins"/>
              <a:cs typeface="Poppins"/>
              <a:sym typeface="Poppins"/>
            </a:endParaRPr>
          </a:p>
        </p:txBody>
      </p:sp>
      <p:sp>
        <p:nvSpPr>
          <p:cNvPr id="1210" name="Google Shape;1210;g2e8810f1b62_1_51"/>
          <p:cNvSpPr txBox="1"/>
          <p:nvPr/>
        </p:nvSpPr>
        <p:spPr>
          <a:xfrm>
            <a:off x="0" y="0"/>
            <a:ext cx="12192000" cy="1198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Financial Hardship </a:t>
            </a:r>
            <a:endParaRPr i="0" sz="2400" u="none" cap="none" strike="noStrike">
              <a:solidFill>
                <a:srgbClr val="0074A2"/>
              </a:solidFill>
              <a:latin typeface="Poppins"/>
              <a:ea typeface="Poppins"/>
              <a:cs typeface="Poppins"/>
              <a:sym typeface="Poppins"/>
            </a:endParaRPr>
          </a:p>
        </p:txBody>
      </p:sp>
      <p:pic>
        <p:nvPicPr>
          <p:cNvPr id="1211" name="Google Shape;1211;g2e8810f1b62_1_51" title="Chart"/>
          <p:cNvPicPr preferRelativeResize="0"/>
          <p:nvPr/>
        </p:nvPicPr>
        <p:blipFill rotWithShape="1">
          <a:blip r:embed="rId3">
            <a:alphaModFix/>
          </a:blip>
          <a:srcRect b="0" l="0" r="0" t="0"/>
          <a:stretch/>
        </p:blipFill>
        <p:spPr>
          <a:xfrm>
            <a:off x="1196284" y="1198800"/>
            <a:ext cx="9013618" cy="56592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g2ec1b9c2139_0_229"/>
          <p:cNvSpPr txBox="1"/>
          <p:nvPr/>
        </p:nvSpPr>
        <p:spPr>
          <a:xfrm>
            <a:off x="-125" y="0"/>
            <a:ext cx="12192000" cy="1104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i="0" sz="4500" u="none" cap="none" strike="noStrike">
              <a:solidFill>
                <a:srgbClr val="0074A2"/>
              </a:solidFill>
              <a:latin typeface="Poppins"/>
              <a:ea typeface="Poppins"/>
              <a:cs typeface="Poppins"/>
              <a:sym typeface="Poppins"/>
            </a:endParaRPr>
          </a:p>
        </p:txBody>
      </p:sp>
      <p:sp>
        <p:nvSpPr>
          <p:cNvPr id="1217" name="Google Shape;1217;g2ec1b9c2139_0_229"/>
          <p:cNvSpPr txBox="1"/>
          <p:nvPr/>
        </p:nvSpPr>
        <p:spPr>
          <a:xfrm>
            <a:off x="9070740" y="6467362"/>
            <a:ext cx="24408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MD Family Network</a:t>
            </a:r>
            <a:endParaRPr i="0" sz="1000" u="none" cap="none" strike="noStrike">
              <a:solidFill>
                <a:srgbClr val="000000"/>
              </a:solidFill>
              <a:latin typeface="Poppins"/>
              <a:ea typeface="Poppins"/>
              <a:cs typeface="Poppins"/>
              <a:sym typeface="Poppins"/>
            </a:endParaRPr>
          </a:p>
        </p:txBody>
      </p:sp>
      <p:sp>
        <p:nvSpPr>
          <p:cNvPr id="1218" name="Google Shape;1218;g2ec1b9c2139_0_229"/>
          <p:cNvSpPr txBox="1"/>
          <p:nvPr/>
        </p:nvSpPr>
        <p:spPr>
          <a:xfrm>
            <a:off x="6710100" y="1104900"/>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Cost of Child Care Centers</a:t>
            </a:r>
            <a:endParaRPr i="0" sz="2400" u="none" cap="none" strike="noStrike">
              <a:solidFill>
                <a:srgbClr val="0074A2"/>
              </a:solidFill>
              <a:latin typeface="Poppins"/>
              <a:ea typeface="Poppins"/>
              <a:cs typeface="Poppins"/>
              <a:sym typeface="Poppins"/>
            </a:endParaRPr>
          </a:p>
        </p:txBody>
      </p:sp>
      <p:sp>
        <p:nvSpPr>
          <p:cNvPr id="1219" name="Google Shape;1219;g2ec1b9c2139_0_229"/>
          <p:cNvSpPr txBox="1"/>
          <p:nvPr/>
        </p:nvSpPr>
        <p:spPr>
          <a:xfrm>
            <a:off x="240150" y="1104900"/>
            <a:ext cx="59376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Cost of Family Child Care Programs</a:t>
            </a:r>
            <a:endParaRPr i="0" sz="2400" u="none" cap="none" strike="noStrike">
              <a:solidFill>
                <a:srgbClr val="000000"/>
              </a:solidFill>
              <a:latin typeface="Poppins"/>
              <a:ea typeface="Poppins"/>
              <a:cs typeface="Poppins"/>
              <a:sym typeface="Poppins"/>
            </a:endParaRPr>
          </a:p>
        </p:txBody>
      </p:sp>
      <p:cxnSp>
        <p:nvCxnSpPr>
          <p:cNvPr id="1220" name="Google Shape;1220;g2ec1b9c2139_0_229"/>
          <p:cNvCxnSpPr/>
          <p:nvPr/>
        </p:nvCxnSpPr>
        <p:spPr>
          <a:xfrm>
            <a:off x="6177744" y="1458413"/>
            <a:ext cx="0" cy="4047000"/>
          </a:xfrm>
          <a:prstGeom prst="straightConnector1">
            <a:avLst/>
          </a:prstGeom>
          <a:noFill/>
          <a:ln cap="flat" cmpd="sng" w="19050">
            <a:solidFill>
              <a:srgbClr val="0074A2"/>
            </a:solidFill>
            <a:prstDash val="solid"/>
            <a:round/>
            <a:headEnd len="sm" w="sm" type="none"/>
            <a:tailEnd len="sm" w="sm" type="none"/>
          </a:ln>
        </p:spPr>
      </p:cxnSp>
      <p:pic>
        <p:nvPicPr>
          <p:cNvPr id="1221" name="Google Shape;1221;g2ec1b9c2139_0_229" title="Chart"/>
          <p:cNvPicPr preferRelativeResize="0"/>
          <p:nvPr/>
        </p:nvPicPr>
        <p:blipFill rotWithShape="1">
          <a:blip r:embed="rId3">
            <a:alphaModFix/>
          </a:blip>
          <a:srcRect b="0" l="0" r="0" t="0"/>
          <a:stretch/>
        </p:blipFill>
        <p:spPr>
          <a:xfrm>
            <a:off x="184788" y="2024738"/>
            <a:ext cx="5872824" cy="3165445"/>
          </a:xfrm>
          <a:prstGeom prst="rect">
            <a:avLst/>
          </a:prstGeom>
          <a:noFill/>
          <a:ln>
            <a:noFill/>
          </a:ln>
        </p:spPr>
      </p:pic>
      <p:pic>
        <p:nvPicPr>
          <p:cNvPr id="1222" name="Google Shape;1222;g2ec1b9c2139_0_229" title="Chart"/>
          <p:cNvPicPr preferRelativeResize="0"/>
          <p:nvPr/>
        </p:nvPicPr>
        <p:blipFill rotWithShape="1">
          <a:blip r:embed="rId4">
            <a:alphaModFix/>
          </a:blip>
          <a:srcRect b="0" l="0" r="0" t="0"/>
          <a:stretch/>
        </p:blipFill>
        <p:spPr>
          <a:xfrm>
            <a:off x="6265512" y="1943463"/>
            <a:ext cx="5829588" cy="3328002"/>
          </a:xfrm>
          <a:prstGeom prst="rect">
            <a:avLst/>
          </a:prstGeom>
          <a:noFill/>
          <a:ln>
            <a:noFill/>
          </a:ln>
        </p:spPr>
      </p:pic>
      <p:sp>
        <p:nvSpPr>
          <p:cNvPr id="1223" name="Google Shape;1223;g2ec1b9c2139_0_229"/>
          <p:cNvSpPr txBox="1"/>
          <p:nvPr/>
        </p:nvSpPr>
        <p:spPr>
          <a:xfrm>
            <a:off x="1303575" y="5759350"/>
            <a:ext cx="51402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i="0" lang="en-US" sz="1000" u="none" cap="none" strike="noStrike">
                <a:solidFill>
                  <a:srgbClr val="000000"/>
                </a:solidFill>
                <a:latin typeface="Poppins"/>
                <a:ea typeface="Poppins"/>
                <a:cs typeface="Poppins"/>
                <a:sym typeface="Poppins"/>
              </a:rPr>
              <a:t>1 Average cost of full time care for a 5 year old. Defined as child being in full time child care or being in kindergarten and out-of-school child care, i.e., holidays, school closures and summers. 2 Average cost of full time care for a 6+ school age child (out-of-school child care, i.e., holidays, school closures and summers). 3 Average cost of before and after school child care.</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39"/>
          <p:cNvSpPr txBox="1"/>
          <p:nvPr/>
        </p:nvSpPr>
        <p:spPr>
          <a:xfrm>
            <a:off x="8895115" y="5247097"/>
            <a:ext cx="2789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Census Bureau, American Community Survey</a:t>
            </a:r>
            <a:endParaRPr i="0" sz="1000" u="none" cap="none" strike="noStrike">
              <a:solidFill>
                <a:srgbClr val="000000"/>
              </a:solidFill>
              <a:latin typeface="Poppins"/>
              <a:ea typeface="Poppins"/>
              <a:cs typeface="Poppins"/>
              <a:sym typeface="Poppins"/>
            </a:endParaRPr>
          </a:p>
        </p:txBody>
      </p:sp>
      <p:sp>
        <p:nvSpPr>
          <p:cNvPr id="1229" name="Google Shape;1229;p39"/>
          <p:cNvSpPr txBox="1"/>
          <p:nvPr/>
        </p:nvSpPr>
        <p:spPr>
          <a:xfrm>
            <a:off x="3626025" y="5277850"/>
            <a:ext cx="2129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50"/>
              <a:buFont typeface="Arial"/>
              <a:buNone/>
            </a:pPr>
            <a:r>
              <a:rPr i="0" lang="en-US" sz="1000" u="none" cap="none" strike="noStrike">
                <a:solidFill>
                  <a:schemeClr val="dk1"/>
                </a:solidFill>
                <a:latin typeface="Poppins"/>
                <a:ea typeface="Poppins"/>
                <a:cs typeface="Poppins"/>
                <a:sym typeface="Poppins"/>
              </a:rPr>
              <a:t> </a:t>
            </a:r>
            <a:r>
              <a:rPr i="0" lang="en-US" sz="1000" u="none" cap="none" strike="noStrike">
                <a:solidFill>
                  <a:schemeClr val="dk1"/>
                </a:solidFill>
                <a:uFill>
                  <a:noFill/>
                </a:uFill>
                <a:latin typeface="Poppins"/>
                <a:ea typeface="Poppins"/>
                <a:cs typeface="Poppins"/>
                <a:sym typeface="Poppins"/>
                <a:hlinkClick r:id="rId3">
                  <a:extLst>
                    <a:ext uri="{A12FA001-AC4F-418D-AE19-62706E023703}">
                      <ahyp:hlinkClr val="tx"/>
                    </a:ext>
                  </a:extLst>
                </a:hlinkClick>
              </a:rPr>
              <a:t>Annie E. Casey, Data Center</a:t>
            </a:r>
            <a:endParaRPr i="0" sz="1000" u="none" cap="none" strike="noStrike">
              <a:solidFill>
                <a:schemeClr val="dk1"/>
              </a:solidFill>
              <a:latin typeface="Poppins"/>
              <a:ea typeface="Poppins"/>
              <a:cs typeface="Poppins"/>
              <a:sym typeface="Poppins"/>
            </a:endParaRPr>
          </a:p>
        </p:txBody>
      </p:sp>
      <p:sp>
        <p:nvSpPr>
          <p:cNvPr id="1230" name="Google Shape;1230;p39"/>
          <p:cNvSpPr txBox="1"/>
          <p:nvPr>
            <p:ph idx="4294967295" type="title"/>
          </p:nvPr>
        </p:nvSpPr>
        <p:spPr>
          <a:xfrm>
            <a:off x="0" y="121175"/>
            <a:ext cx="12192000" cy="1325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30B1CA"/>
              </a:buClr>
              <a:buSzPct val="127999"/>
              <a:buFont typeface="Calibri"/>
              <a:buNone/>
            </a:pPr>
            <a:r>
              <a:rPr lang="en-US" sz="5000">
                <a:solidFill>
                  <a:srgbClr val="0074A2"/>
                </a:solidFill>
              </a:rPr>
              <a:t>Economic Stability: </a:t>
            </a:r>
            <a:endParaRPr sz="5000">
              <a:solidFill>
                <a:srgbClr val="0074A2"/>
              </a:solidFill>
            </a:endParaRPr>
          </a:p>
          <a:p>
            <a:pPr indent="0" lvl="0" marL="0" rtl="0" algn="ctr">
              <a:lnSpc>
                <a:spcPct val="90000"/>
              </a:lnSpc>
              <a:spcBef>
                <a:spcPts val="0"/>
              </a:spcBef>
              <a:spcAft>
                <a:spcPts val="0"/>
              </a:spcAft>
              <a:buClr>
                <a:srgbClr val="30B1CA"/>
              </a:buClr>
              <a:buSzPct val="241509"/>
              <a:buFont typeface="Calibri"/>
              <a:buNone/>
            </a:pPr>
            <a:r>
              <a:rPr b="0" lang="en-US" sz="2650">
                <a:solidFill>
                  <a:srgbClr val="0074A2"/>
                </a:solidFill>
              </a:rPr>
              <a:t>Childhood Poverty</a:t>
            </a:r>
            <a:endParaRPr b="0" sz="2650">
              <a:solidFill>
                <a:srgbClr val="0074A2"/>
              </a:solidFill>
            </a:endParaRPr>
          </a:p>
          <a:p>
            <a:pPr indent="0" lvl="0" marL="0" rtl="0" algn="l">
              <a:lnSpc>
                <a:spcPct val="90000"/>
              </a:lnSpc>
              <a:spcBef>
                <a:spcPts val="0"/>
              </a:spcBef>
              <a:spcAft>
                <a:spcPts val="0"/>
              </a:spcAft>
              <a:buSzPct val="111111"/>
              <a:buNone/>
            </a:pPr>
            <a:r>
              <a:t/>
            </a:r>
            <a:endParaRPr/>
          </a:p>
        </p:txBody>
      </p:sp>
      <p:pic>
        <p:nvPicPr>
          <p:cNvPr id="1231" name="Google Shape;1231;p39" title="Chart"/>
          <p:cNvPicPr preferRelativeResize="0"/>
          <p:nvPr/>
        </p:nvPicPr>
        <p:blipFill rotWithShape="1">
          <a:blip r:embed="rId4">
            <a:alphaModFix/>
          </a:blip>
          <a:srcRect b="0" l="0" r="0" t="0"/>
          <a:stretch/>
        </p:blipFill>
        <p:spPr>
          <a:xfrm>
            <a:off x="138525" y="1898775"/>
            <a:ext cx="5711272" cy="3510825"/>
          </a:xfrm>
          <a:prstGeom prst="rect">
            <a:avLst/>
          </a:prstGeom>
          <a:noFill/>
          <a:ln>
            <a:noFill/>
          </a:ln>
        </p:spPr>
      </p:pic>
      <p:pic>
        <p:nvPicPr>
          <p:cNvPr id="1232" name="Google Shape;1232;p39" title="Chart"/>
          <p:cNvPicPr preferRelativeResize="0"/>
          <p:nvPr/>
        </p:nvPicPr>
        <p:blipFill rotWithShape="1">
          <a:blip r:embed="rId5">
            <a:alphaModFix/>
          </a:blip>
          <a:srcRect b="0" l="0" r="0" t="0"/>
          <a:stretch/>
        </p:blipFill>
        <p:spPr>
          <a:xfrm>
            <a:off x="6002197" y="1690825"/>
            <a:ext cx="5765511" cy="3568573"/>
          </a:xfrm>
          <a:prstGeom prst="rect">
            <a:avLst/>
          </a:prstGeom>
          <a:noFill/>
          <a:ln>
            <a:noFill/>
          </a:ln>
        </p:spPr>
      </p:pic>
      <p:cxnSp>
        <p:nvCxnSpPr>
          <p:cNvPr id="1233" name="Google Shape;1233;p39"/>
          <p:cNvCxnSpPr/>
          <p:nvPr/>
        </p:nvCxnSpPr>
        <p:spPr>
          <a:xfrm>
            <a:off x="6025344" y="1687013"/>
            <a:ext cx="0" cy="4748100"/>
          </a:xfrm>
          <a:prstGeom prst="straightConnector1">
            <a:avLst/>
          </a:prstGeom>
          <a:noFill/>
          <a:ln cap="flat" cmpd="sng" w="19050">
            <a:solidFill>
              <a:srgbClr val="0074A2"/>
            </a:solidFill>
            <a:prstDash val="solid"/>
            <a:round/>
            <a:headEnd len="sm" w="sm" type="none"/>
            <a:tailEnd len="sm" w="sm" type="none"/>
          </a:ln>
        </p:spPr>
      </p:cxnSp>
      <p:sp>
        <p:nvSpPr>
          <p:cNvPr id="1234" name="Google Shape;1234;p39"/>
          <p:cNvSpPr txBox="1"/>
          <p:nvPr/>
        </p:nvSpPr>
        <p:spPr>
          <a:xfrm>
            <a:off x="69313" y="5736500"/>
            <a:ext cx="5849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Child Poverty</a:t>
            </a:r>
            <a:r>
              <a:rPr lang="en-US" sz="1200">
                <a:latin typeface="Poppins"/>
                <a:ea typeface="Poppins"/>
                <a:cs typeface="Poppins"/>
                <a:sym typeface="Poppins"/>
              </a:rPr>
              <a:t>: The number of out-of-home placements that occur per 1,000 children in the population.</a:t>
            </a:r>
            <a:endParaRPr sz="1200">
              <a:latin typeface="Poppins"/>
              <a:ea typeface="Poppins"/>
              <a:cs typeface="Poppins"/>
              <a:sym typeface="Poppins"/>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pic>
        <p:nvPicPr>
          <p:cNvPr id="1240" name="Google Shape;1240;g2ec1b9c2139_0_101" title="Chart"/>
          <p:cNvPicPr preferRelativeResize="0"/>
          <p:nvPr/>
        </p:nvPicPr>
        <p:blipFill rotWithShape="1">
          <a:blip r:embed="rId3">
            <a:alphaModFix/>
          </a:blip>
          <a:srcRect b="0" l="0" r="0" t="0"/>
          <a:stretch/>
        </p:blipFill>
        <p:spPr>
          <a:xfrm>
            <a:off x="4508335" y="3500022"/>
            <a:ext cx="7603447" cy="2843628"/>
          </a:xfrm>
          <a:prstGeom prst="rect">
            <a:avLst/>
          </a:prstGeom>
          <a:noFill/>
          <a:ln>
            <a:noFill/>
          </a:ln>
        </p:spPr>
      </p:pic>
      <p:sp>
        <p:nvSpPr>
          <p:cNvPr id="1241" name="Google Shape;1241;g2ec1b9c2139_0_101"/>
          <p:cNvSpPr txBox="1"/>
          <p:nvPr/>
        </p:nvSpPr>
        <p:spPr>
          <a:xfrm>
            <a:off x="137697" y="171450"/>
            <a:ext cx="1799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cap="none" strike="noStrike">
                <a:latin typeface="Arial"/>
                <a:ea typeface="Arial"/>
                <a:cs typeface="Arial"/>
                <a:sym typeface="Arial"/>
              </a:rPr>
              <a:t>Feeding America</a:t>
            </a:r>
            <a:endParaRPr b="0" i="0" sz="1400" u="none" cap="none" strike="noStrike">
              <a:solidFill>
                <a:srgbClr val="000000"/>
              </a:solidFill>
              <a:latin typeface="Arial"/>
              <a:ea typeface="Arial"/>
              <a:cs typeface="Arial"/>
              <a:sym typeface="Arial"/>
            </a:endParaRPr>
          </a:p>
        </p:txBody>
      </p:sp>
      <p:pic>
        <p:nvPicPr>
          <p:cNvPr id="1242" name="Google Shape;1242;g2ec1b9c2139_0_101" title="Chart"/>
          <p:cNvPicPr preferRelativeResize="0"/>
          <p:nvPr/>
        </p:nvPicPr>
        <p:blipFill rotWithShape="1">
          <a:blip r:embed="rId4">
            <a:alphaModFix/>
          </a:blip>
          <a:srcRect b="0" l="0" r="0" t="0"/>
          <a:stretch/>
        </p:blipFill>
        <p:spPr>
          <a:xfrm>
            <a:off x="4587973" y="171450"/>
            <a:ext cx="7444173" cy="3388227"/>
          </a:xfrm>
          <a:prstGeom prst="rect">
            <a:avLst/>
          </a:prstGeom>
          <a:noFill/>
          <a:ln>
            <a:noFill/>
          </a:ln>
        </p:spPr>
      </p:pic>
      <p:sp>
        <p:nvSpPr>
          <p:cNvPr id="1243" name="Google Shape;1243;g2ec1b9c2139_0_101"/>
          <p:cNvSpPr txBox="1"/>
          <p:nvPr/>
        </p:nvSpPr>
        <p:spPr>
          <a:xfrm>
            <a:off x="25" y="1834125"/>
            <a:ext cx="42462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Hunger</a:t>
            </a:r>
            <a:endParaRPr i="0" sz="2400" u="none" cap="none" strike="noStrike">
              <a:solidFill>
                <a:srgbClr val="0074A2"/>
              </a:solidFill>
              <a:latin typeface="Poppins"/>
              <a:ea typeface="Poppins"/>
              <a:cs typeface="Poppins"/>
              <a:sym typeface="Poppins"/>
            </a:endParaRPr>
          </a:p>
        </p:txBody>
      </p:sp>
      <p:sp>
        <p:nvSpPr>
          <p:cNvPr id="1244" name="Google Shape;1244;g2ec1b9c2139_0_101"/>
          <p:cNvSpPr txBox="1"/>
          <p:nvPr/>
        </p:nvSpPr>
        <p:spPr>
          <a:xfrm>
            <a:off x="67675" y="4597088"/>
            <a:ext cx="424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Hunger</a:t>
            </a:r>
            <a:r>
              <a:rPr lang="en-US" sz="1200">
                <a:latin typeface="Poppins"/>
                <a:ea typeface="Poppins"/>
                <a:cs typeface="Poppins"/>
                <a:sym typeface="Poppins"/>
              </a:rPr>
              <a:t>: The percentage of families who are food insecure. The U.S. Department of Agriculture (USDA) defines food insecurity as a measure of the lack of access, at times, to enough food for an active, healthy life for all household members; limited or uncertain availability of nutritionally adequate foods.</a:t>
            </a:r>
            <a:endParaRPr sz="12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f0d78b0129_0_235"/>
          <p:cNvSpPr txBox="1"/>
          <p:nvPr/>
        </p:nvSpPr>
        <p:spPr>
          <a:xfrm>
            <a:off x="172200" y="135167"/>
            <a:ext cx="11847600" cy="4992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Input Gathering respondents want to live in a community where all children, youth and families are… </a:t>
            </a:r>
            <a:endParaRPr b="1" sz="2300">
              <a:solidFill>
                <a:schemeClr val="dk1"/>
              </a:solidFill>
              <a:latin typeface="Poppins"/>
              <a:ea typeface="Poppins"/>
              <a:cs typeface="Poppins"/>
              <a:sym typeface="Poppins"/>
            </a:endParaRPr>
          </a:p>
        </p:txBody>
      </p:sp>
      <p:sp>
        <p:nvSpPr>
          <p:cNvPr id="358" name="Google Shape;358;g2f0d78b0129_0_235"/>
          <p:cNvSpPr txBox="1"/>
          <p:nvPr/>
        </p:nvSpPr>
        <p:spPr>
          <a:xfrm>
            <a:off x="269833" y="1444533"/>
            <a:ext cx="5175900" cy="4112400"/>
          </a:xfrm>
          <a:prstGeom prst="rect">
            <a:avLst/>
          </a:prstGeom>
          <a:noFill/>
          <a:ln>
            <a:noFill/>
          </a:ln>
        </p:spPr>
        <p:txBody>
          <a:bodyPr anchorCtr="0" anchor="t" bIns="121900" lIns="121900" spcFirstLastPara="1" rIns="121900" wrap="square" tIns="121900">
            <a:noAutofit/>
          </a:bodyPr>
          <a:lstStyle/>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Safe, secure and supported</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Improved</a:t>
            </a:r>
            <a:r>
              <a:rPr b="1" lang="en-US" sz="1600">
                <a:solidFill>
                  <a:schemeClr val="dk1"/>
                </a:solidFill>
                <a:latin typeface="Poppins"/>
                <a:ea typeface="Poppins"/>
                <a:cs typeface="Poppins"/>
                <a:sym typeface="Poppins"/>
              </a:rPr>
              <a:t> access to resources</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Included </a:t>
            </a:r>
            <a:r>
              <a:rPr lang="en-US" sz="1600">
                <a:solidFill>
                  <a:schemeClr val="dk1"/>
                </a:solidFill>
                <a:latin typeface="Poppins"/>
                <a:ea typeface="Poppins"/>
                <a:cs typeface="Poppins"/>
                <a:sym typeface="Poppins"/>
              </a:rPr>
              <a:t>and educated</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Equitable access to </a:t>
            </a:r>
            <a:r>
              <a:rPr b="1" lang="en-US" sz="1600">
                <a:solidFill>
                  <a:schemeClr val="dk1"/>
                </a:solidFill>
                <a:latin typeface="Poppins"/>
                <a:ea typeface="Poppins"/>
                <a:cs typeface="Poppins"/>
                <a:sym typeface="Poppins"/>
              </a:rPr>
              <a:t>opportunities</a:t>
            </a:r>
            <a:br>
              <a:rPr b="1" lang="en-US" sz="1600">
                <a:solidFill>
                  <a:schemeClr val="dk1"/>
                </a:solidFill>
                <a:latin typeface="Poppins"/>
                <a:ea typeface="Poppins"/>
                <a:cs typeface="Poppins"/>
                <a:sym typeface="Poppins"/>
              </a:rPr>
            </a:br>
            <a:endParaRPr b="1" sz="16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b="1" lang="en-US" sz="1600">
                <a:solidFill>
                  <a:schemeClr val="dk1"/>
                </a:solidFill>
                <a:latin typeface="Poppins"/>
                <a:ea typeface="Poppins"/>
                <a:cs typeface="Poppins"/>
                <a:sym typeface="Poppins"/>
              </a:rPr>
              <a:t>Parents/Caregivers (additions)</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Safe</a:t>
            </a:r>
            <a:r>
              <a:rPr lang="en-US" sz="1600">
                <a:solidFill>
                  <a:schemeClr val="dk1"/>
                </a:solidFill>
                <a:latin typeface="Poppins"/>
                <a:ea typeface="Poppins"/>
                <a:cs typeface="Poppins"/>
                <a:sym typeface="Poppins"/>
              </a:rPr>
              <a:t>, secure and supported</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Valued,</a:t>
            </a:r>
            <a:r>
              <a:rPr lang="en-US" sz="1600">
                <a:solidFill>
                  <a:schemeClr val="dk1"/>
                </a:solidFill>
                <a:latin typeface="Poppins"/>
                <a:ea typeface="Poppins"/>
                <a:cs typeface="Poppins"/>
                <a:sym typeface="Poppins"/>
              </a:rPr>
              <a:t> included, and empowered</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Excellent educational opportunities</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Access to resources</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Healthy</a:t>
            </a:r>
            <a:r>
              <a:rPr lang="en-US" sz="1600">
                <a:solidFill>
                  <a:schemeClr val="dk1"/>
                </a:solidFill>
                <a:latin typeface="Poppins"/>
                <a:ea typeface="Poppins"/>
                <a:cs typeface="Poppins"/>
                <a:sym typeface="Poppins"/>
              </a:rPr>
              <a:t> and </a:t>
            </a:r>
            <a:r>
              <a:rPr b="1" lang="en-US" sz="1600">
                <a:solidFill>
                  <a:schemeClr val="dk1"/>
                </a:solidFill>
                <a:latin typeface="Poppins"/>
                <a:ea typeface="Poppins"/>
                <a:cs typeface="Poppins"/>
                <a:sym typeface="Poppins"/>
              </a:rPr>
              <a:t>active</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Respected</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Equitable access to</a:t>
            </a:r>
            <a:r>
              <a:rPr b="1" lang="en-US" sz="1600">
                <a:solidFill>
                  <a:schemeClr val="dk1"/>
                </a:solidFill>
                <a:latin typeface="Poppins"/>
                <a:ea typeface="Poppins"/>
                <a:cs typeface="Poppins"/>
                <a:sym typeface="Poppins"/>
              </a:rPr>
              <a:t> opportunities</a:t>
            </a:r>
            <a:endParaRPr sz="16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solidFill>
                <a:schemeClr val="dk1"/>
              </a:solidFill>
              <a:latin typeface="Poppins"/>
              <a:ea typeface="Poppins"/>
              <a:cs typeface="Poppins"/>
              <a:sym typeface="Poppins"/>
            </a:endParaRPr>
          </a:p>
        </p:txBody>
      </p:sp>
      <p:sp>
        <p:nvSpPr>
          <p:cNvPr id="359" name="Google Shape;359;g2f0d78b0129_0_235"/>
          <p:cNvSpPr txBox="1"/>
          <p:nvPr/>
        </p:nvSpPr>
        <p:spPr>
          <a:xfrm>
            <a:off x="0" y="939167"/>
            <a:ext cx="3999900" cy="384900"/>
          </a:xfrm>
          <a:prstGeom prst="rect">
            <a:avLst/>
          </a:prstGeom>
          <a:solidFill>
            <a:srgbClr val="1F8EB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sp>
        <p:nvSpPr>
          <p:cNvPr id="360" name="Google Shape;360;g2f0d78b0129_0_235"/>
          <p:cNvSpPr txBox="1"/>
          <p:nvPr/>
        </p:nvSpPr>
        <p:spPr>
          <a:xfrm>
            <a:off x="6738200" y="1526167"/>
            <a:ext cx="5281500" cy="1952100"/>
          </a:xfrm>
          <a:prstGeom prst="rect">
            <a:avLst/>
          </a:prstGeom>
          <a:noFill/>
          <a:ln>
            <a:noFill/>
          </a:ln>
        </p:spPr>
        <p:txBody>
          <a:bodyPr anchorCtr="0" anchor="t" bIns="121900" lIns="121900" spcFirstLastPara="1" rIns="121900" wrap="square" tIns="121900">
            <a:noAutofit/>
          </a:bodyPr>
          <a:lstStyle/>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Safe, secure and supported </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Access to resources</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Community support</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Health</a:t>
            </a:r>
            <a:r>
              <a:rPr b="1" lang="en-US" sz="1600">
                <a:solidFill>
                  <a:schemeClr val="dk1"/>
                </a:solidFill>
                <a:latin typeface="Poppins"/>
                <a:ea typeface="Poppins"/>
                <a:cs typeface="Poppins"/>
                <a:sym typeface="Poppins"/>
              </a:rPr>
              <a:t> </a:t>
            </a:r>
            <a:r>
              <a:rPr lang="en-US" sz="1600">
                <a:solidFill>
                  <a:schemeClr val="dk1"/>
                </a:solidFill>
                <a:latin typeface="Poppins"/>
                <a:ea typeface="Poppins"/>
                <a:cs typeface="Poppins"/>
                <a:sym typeface="Poppins"/>
              </a:rPr>
              <a:t>and happiness</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Have a thriving future </a:t>
            </a:r>
            <a:endParaRPr sz="1600">
              <a:latin typeface="Poppins"/>
              <a:ea typeface="Poppins"/>
              <a:cs typeface="Poppins"/>
              <a:sym typeface="Poppins"/>
            </a:endParaRPr>
          </a:p>
        </p:txBody>
      </p:sp>
      <p:sp>
        <p:nvSpPr>
          <p:cNvPr id="361" name="Google Shape;361;g2f0d78b0129_0_235"/>
          <p:cNvSpPr txBox="1"/>
          <p:nvPr/>
        </p:nvSpPr>
        <p:spPr>
          <a:xfrm>
            <a:off x="8192000" y="939167"/>
            <a:ext cx="39999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
        <p:nvSpPr>
          <p:cNvPr id="362" name="Google Shape;362;g2f0d78b0129_0_235"/>
          <p:cNvSpPr txBox="1"/>
          <p:nvPr/>
        </p:nvSpPr>
        <p:spPr>
          <a:xfrm>
            <a:off x="7717625" y="6372375"/>
            <a:ext cx="3999900" cy="538800"/>
          </a:xfrm>
          <a:prstGeom prst="rect">
            <a:avLst/>
          </a:prstGeom>
          <a:noFill/>
          <a:ln>
            <a:noFill/>
          </a:ln>
        </p:spPr>
        <p:txBody>
          <a:bodyPr anchorCtr="0" anchor="t" bIns="121900" lIns="121900" spcFirstLastPara="1" rIns="121900" wrap="square" tIns="121900">
            <a:spAutoFit/>
          </a:bodyPr>
          <a:lstStyle/>
          <a:p>
            <a:pPr indent="0" lvl="0" marL="0" rtl="0" algn="r">
              <a:lnSpc>
                <a:spcPct val="115000"/>
              </a:lnSpc>
              <a:spcBef>
                <a:spcPts val="0"/>
              </a:spcBef>
              <a:spcAft>
                <a:spcPts val="0"/>
              </a:spcAft>
              <a:buNone/>
            </a:pPr>
            <a:r>
              <a:rPr b="1" lang="en-US" sz="1900">
                <a:solidFill>
                  <a:schemeClr val="dk1"/>
                </a:solidFill>
                <a:latin typeface="Poppins"/>
                <a:ea typeface="Poppins"/>
                <a:cs typeface="Poppins"/>
                <a:sym typeface="Poppins"/>
              </a:rPr>
              <a:t>Bold </a:t>
            </a:r>
            <a:r>
              <a:rPr lang="en-US" sz="1900">
                <a:solidFill>
                  <a:schemeClr val="dk1"/>
                </a:solidFill>
                <a:latin typeface="Poppins"/>
                <a:ea typeface="Poppins"/>
                <a:cs typeface="Poppins"/>
                <a:sym typeface="Poppins"/>
              </a:rPr>
              <a:t>= Consensus </a:t>
            </a:r>
            <a:endParaRPr sz="1900">
              <a:latin typeface="Poppins"/>
              <a:ea typeface="Poppins"/>
              <a:cs typeface="Poppins"/>
              <a:sym typeface="Poppins"/>
            </a:endParaRPr>
          </a:p>
        </p:txBody>
      </p:sp>
      <p:sp>
        <p:nvSpPr>
          <p:cNvPr id="363" name="Google Shape;363;g2f0d78b0129_0_235"/>
          <p:cNvSpPr txBox="1"/>
          <p:nvPr/>
        </p:nvSpPr>
        <p:spPr>
          <a:xfrm>
            <a:off x="6844075" y="3846225"/>
            <a:ext cx="4993200" cy="2923500"/>
          </a:xfrm>
          <a:prstGeom prst="rect">
            <a:avLst/>
          </a:prstGeom>
          <a:noFill/>
          <a:ln>
            <a:noFill/>
          </a:ln>
        </p:spPr>
        <p:txBody>
          <a:bodyPr anchorCtr="0" anchor="t" bIns="121900" lIns="121900" spcFirstLastPara="1" rIns="121900" wrap="square" tIns="121900">
            <a:noAutofit/>
          </a:bodyPr>
          <a:lstStyle/>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Equitable opportunities </a:t>
            </a:r>
            <a:r>
              <a:rPr lang="en-US" sz="1600">
                <a:solidFill>
                  <a:schemeClr val="dk1"/>
                </a:solidFill>
                <a:latin typeface="Poppins"/>
                <a:ea typeface="Poppins"/>
                <a:cs typeface="Poppins"/>
                <a:sym typeface="Poppins"/>
              </a:rPr>
              <a:t>and </a:t>
            </a:r>
            <a:r>
              <a:rPr b="1" lang="en-US" sz="1600">
                <a:solidFill>
                  <a:schemeClr val="dk1"/>
                </a:solidFill>
                <a:latin typeface="Poppins"/>
                <a:ea typeface="Poppins"/>
                <a:cs typeface="Poppins"/>
                <a:sym typeface="Poppins"/>
              </a:rPr>
              <a:t>access to resources</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Respectful</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Drug-free</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Basic needs (food, shelter, food, </a:t>
            </a:r>
            <a:r>
              <a:rPr b="1" lang="en-US" sz="1600">
                <a:solidFill>
                  <a:schemeClr val="dk1"/>
                </a:solidFill>
                <a:latin typeface="Poppins"/>
                <a:ea typeface="Poppins"/>
                <a:cs typeface="Poppins"/>
                <a:sym typeface="Poppins"/>
              </a:rPr>
              <a:t>safety</a:t>
            </a:r>
            <a:r>
              <a:rPr lang="en-US" sz="1600">
                <a:solidFill>
                  <a:schemeClr val="dk1"/>
                </a:solidFill>
                <a:latin typeface="Poppins"/>
                <a:ea typeface="Poppins"/>
                <a:cs typeface="Poppins"/>
                <a:sym typeface="Poppins"/>
              </a:rPr>
              <a:t>)</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Engaged and connected</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Healthy, supported, and valued</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b="1" lang="en-US" sz="1600">
                <a:solidFill>
                  <a:schemeClr val="dk1"/>
                </a:solidFill>
                <a:latin typeface="Poppins"/>
                <a:ea typeface="Poppins"/>
                <a:cs typeface="Poppins"/>
                <a:sym typeface="Poppins"/>
              </a:rPr>
              <a:t>Active</a:t>
            </a:r>
            <a:endParaRPr b="1" sz="1600">
              <a:solidFill>
                <a:schemeClr val="dk1"/>
              </a:solidFill>
              <a:latin typeface="Poppins"/>
              <a:ea typeface="Poppins"/>
              <a:cs typeface="Poppins"/>
              <a:sym typeface="Poppins"/>
            </a:endParaRPr>
          </a:p>
        </p:txBody>
      </p:sp>
      <p:sp>
        <p:nvSpPr>
          <p:cNvPr id="364" name="Google Shape;364;g2f0d78b0129_0_235"/>
          <p:cNvSpPr txBox="1"/>
          <p:nvPr/>
        </p:nvSpPr>
        <p:spPr>
          <a:xfrm>
            <a:off x="8192000" y="3310933"/>
            <a:ext cx="39999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Groups</a:t>
            </a:r>
            <a:endParaRPr b="1" i="0" sz="1900" u="none" cap="none" strike="noStrike">
              <a:solidFill>
                <a:srgbClr val="FFFFFF"/>
              </a:solidFill>
              <a:latin typeface="Poppins"/>
              <a:ea typeface="Poppins"/>
              <a:cs typeface="Poppins"/>
              <a:sym typeface="Poppins"/>
            </a:endParaRPr>
          </a:p>
        </p:txBody>
      </p:sp>
      <p:grpSp>
        <p:nvGrpSpPr>
          <p:cNvPr id="365" name="Google Shape;365;g2f0d78b0129_0_235"/>
          <p:cNvGrpSpPr/>
          <p:nvPr/>
        </p:nvGrpSpPr>
        <p:grpSpPr>
          <a:xfrm>
            <a:off x="1333605" y="5310031"/>
            <a:ext cx="4993262" cy="1436843"/>
            <a:chOff x="-2490498" y="5643779"/>
            <a:chExt cx="4602509" cy="1316273"/>
          </a:xfrm>
        </p:grpSpPr>
        <p:sp>
          <p:nvSpPr>
            <p:cNvPr id="366" name="Google Shape;366;g2f0d78b0129_0_235"/>
            <p:cNvSpPr txBox="1"/>
            <p:nvPr/>
          </p:nvSpPr>
          <p:spPr>
            <a:xfrm>
              <a:off x="-2330388" y="5730351"/>
              <a:ext cx="4442400" cy="1229700"/>
            </a:xfrm>
            <a:prstGeom prst="rect">
              <a:avLst/>
            </a:prstGeom>
            <a:noFill/>
            <a:ln cap="flat" cmpd="sng" w="9525">
              <a:solidFill>
                <a:srgbClr val="56565A"/>
              </a:solidFill>
              <a:prstDash val="solid"/>
              <a:round/>
              <a:headEnd len="sm" w="sm" type="none"/>
              <a:tailEnd len="sm" w="sm" type="none"/>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lang="en-US" sz="1600">
                  <a:solidFill>
                    <a:schemeClr val="dk1"/>
                  </a:solidFill>
                  <a:latin typeface="Poppins"/>
                  <a:ea typeface="Poppins"/>
                  <a:cs typeface="Poppins"/>
                  <a:sym typeface="Poppins"/>
                </a:rPr>
                <a:t>I want to live in a community where all children, youth and families have access to resources regardless of race/ethnicity, socioeconomic status.</a:t>
              </a:r>
              <a:endParaRPr sz="1600"/>
            </a:p>
          </p:txBody>
        </p:sp>
        <p:pic>
          <p:nvPicPr>
            <p:cNvPr id="367" name="Google Shape;367;g2f0d78b0129_0_235"/>
            <p:cNvPicPr preferRelativeResize="0"/>
            <p:nvPr/>
          </p:nvPicPr>
          <p:blipFill rotWithShape="1">
            <a:blip r:embed="rId3">
              <a:alphaModFix/>
            </a:blip>
            <a:srcRect b="25427" l="22239" r="19434" t="26551"/>
            <a:stretch/>
          </p:blipFill>
          <p:spPr>
            <a:xfrm>
              <a:off x="-2490498" y="5643779"/>
              <a:ext cx="300571" cy="247465"/>
            </a:xfrm>
            <a:prstGeom prst="rect">
              <a:avLst/>
            </a:prstGeom>
            <a:noFill/>
            <a:ln>
              <a:noFill/>
            </a:ln>
          </p:spPr>
        </p:pic>
      </p:grpSp>
      <p:sp>
        <p:nvSpPr>
          <p:cNvPr id="368" name="Google Shape;368;g2f0d78b0129_0_23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41"/>
          <p:cNvSpPr txBox="1"/>
          <p:nvPr/>
        </p:nvSpPr>
        <p:spPr>
          <a:xfrm>
            <a:off x="1789957" y="240450"/>
            <a:ext cx="8612100" cy="1079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Housing Vacancies</a:t>
            </a:r>
            <a:endParaRPr i="0" sz="2400" u="none" cap="none" strike="noStrike">
              <a:solidFill>
                <a:srgbClr val="000000"/>
              </a:solidFill>
              <a:latin typeface="Poppins"/>
              <a:ea typeface="Poppins"/>
              <a:cs typeface="Poppins"/>
              <a:sym typeface="Poppins"/>
            </a:endParaRPr>
          </a:p>
        </p:txBody>
      </p:sp>
      <p:sp>
        <p:nvSpPr>
          <p:cNvPr id="1250" name="Google Shape;1250;p41"/>
          <p:cNvSpPr txBox="1"/>
          <p:nvPr/>
        </p:nvSpPr>
        <p:spPr>
          <a:xfrm>
            <a:off x="9475825" y="6300975"/>
            <a:ext cx="2129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50"/>
              <a:buFont typeface="Arial"/>
              <a:buNone/>
            </a:pPr>
            <a:r>
              <a:rPr i="0" lang="en-US" sz="1000" u="none" cap="none" strike="noStrike">
                <a:solidFill>
                  <a:schemeClr val="dk1"/>
                </a:solidFill>
                <a:latin typeface="Poppins"/>
                <a:ea typeface="Poppins"/>
                <a:cs typeface="Poppins"/>
                <a:sym typeface="Poppins"/>
              </a:rPr>
              <a:t> </a:t>
            </a:r>
            <a:r>
              <a:rPr i="0" lang="en-US" sz="1000" u="none" cap="none" strike="noStrike">
                <a:solidFill>
                  <a:schemeClr val="dk1"/>
                </a:solidFill>
                <a:uFill>
                  <a:noFill/>
                </a:uFill>
                <a:latin typeface="Poppins"/>
                <a:ea typeface="Poppins"/>
                <a:cs typeface="Poppins"/>
                <a:sym typeface="Poppins"/>
                <a:hlinkClick r:id="rId3">
                  <a:extLst>
                    <a:ext uri="{A12FA001-AC4F-418D-AE19-62706E023703}">
                      <ahyp:hlinkClr val="tx"/>
                    </a:ext>
                  </a:extLst>
                </a:hlinkClick>
              </a:rPr>
              <a:t>Annie E. Casey, Data Center</a:t>
            </a:r>
            <a:endParaRPr i="0" sz="1000" u="none" cap="none" strike="noStrike">
              <a:solidFill>
                <a:schemeClr val="dk1"/>
              </a:solidFill>
              <a:latin typeface="Poppins"/>
              <a:ea typeface="Poppins"/>
              <a:cs typeface="Poppins"/>
              <a:sym typeface="Poppins"/>
            </a:endParaRPr>
          </a:p>
        </p:txBody>
      </p:sp>
      <p:pic>
        <p:nvPicPr>
          <p:cNvPr id="1251" name="Google Shape;1251;p41" title="Chart"/>
          <p:cNvPicPr preferRelativeResize="0"/>
          <p:nvPr/>
        </p:nvPicPr>
        <p:blipFill rotWithShape="1">
          <a:blip r:embed="rId4">
            <a:alphaModFix/>
          </a:blip>
          <a:srcRect b="0" l="0" r="0" t="0"/>
          <a:stretch/>
        </p:blipFill>
        <p:spPr>
          <a:xfrm>
            <a:off x="2427238" y="1593925"/>
            <a:ext cx="7337527" cy="45411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g2e97578b584_0_41"/>
          <p:cNvSpPr txBox="1"/>
          <p:nvPr/>
        </p:nvSpPr>
        <p:spPr>
          <a:xfrm>
            <a:off x="0" y="362425"/>
            <a:ext cx="12192000" cy="1079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800" u="none" cap="none" strike="noStrike">
                <a:solidFill>
                  <a:srgbClr val="0074A2"/>
                </a:solidFill>
                <a:latin typeface="Poppins"/>
                <a:ea typeface="Poppins"/>
                <a:cs typeface="Poppins"/>
                <a:sym typeface="Poppins"/>
              </a:rPr>
              <a:t>Economic Stability: </a:t>
            </a:r>
            <a:endParaRPr b="1" i="0" sz="48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Rental Housing Burden</a:t>
            </a:r>
            <a:endParaRPr i="0" sz="2400" u="none" cap="none" strike="noStrike">
              <a:solidFill>
                <a:srgbClr val="000000"/>
              </a:solidFill>
              <a:latin typeface="Poppins"/>
              <a:ea typeface="Poppins"/>
              <a:cs typeface="Poppins"/>
              <a:sym typeface="Poppins"/>
            </a:endParaRPr>
          </a:p>
        </p:txBody>
      </p:sp>
      <p:sp>
        <p:nvSpPr>
          <p:cNvPr id="1257" name="Google Shape;1257;g2e97578b584_0_41"/>
          <p:cNvSpPr txBox="1"/>
          <p:nvPr/>
        </p:nvSpPr>
        <p:spPr>
          <a:xfrm>
            <a:off x="8159128" y="6041125"/>
            <a:ext cx="36282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National Low Income Housing Coalition</a:t>
            </a:r>
            <a:endParaRPr i="0" sz="1000" u="none" cap="none" strike="noStrike">
              <a:solidFill>
                <a:srgbClr val="000000"/>
              </a:solidFill>
              <a:latin typeface="Poppins"/>
              <a:ea typeface="Poppins"/>
              <a:cs typeface="Poppins"/>
              <a:sym typeface="Poppins"/>
            </a:endParaRPr>
          </a:p>
        </p:txBody>
      </p:sp>
      <p:pic>
        <p:nvPicPr>
          <p:cNvPr id="1258" name="Google Shape;1258;g2e97578b584_0_41" title="Chart"/>
          <p:cNvPicPr preferRelativeResize="0"/>
          <p:nvPr/>
        </p:nvPicPr>
        <p:blipFill rotWithShape="1">
          <a:blip r:embed="rId3">
            <a:alphaModFix/>
          </a:blip>
          <a:srcRect b="0" l="0" r="0" t="0"/>
          <a:stretch/>
        </p:blipFill>
        <p:spPr>
          <a:xfrm>
            <a:off x="5896175" y="2182100"/>
            <a:ext cx="6239699" cy="3347050"/>
          </a:xfrm>
          <a:prstGeom prst="rect">
            <a:avLst/>
          </a:prstGeom>
          <a:noFill/>
          <a:ln>
            <a:noFill/>
          </a:ln>
        </p:spPr>
      </p:pic>
      <p:pic>
        <p:nvPicPr>
          <p:cNvPr id="1259" name="Google Shape;1259;g2e97578b584_0_41" title="Chart"/>
          <p:cNvPicPr preferRelativeResize="0"/>
          <p:nvPr/>
        </p:nvPicPr>
        <p:blipFill rotWithShape="1">
          <a:blip r:embed="rId4">
            <a:alphaModFix/>
          </a:blip>
          <a:srcRect b="0" l="0" r="0" t="0"/>
          <a:stretch/>
        </p:blipFill>
        <p:spPr>
          <a:xfrm>
            <a:off x="69425" y="2023575"/>
            <a:ext cx="5890823" cy="362669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g2ecec5c6f9c_0_9"/>
          <p:cNvSpPr txBox="1"/>
          <p:nvPr/>
        </p:nvSpPr>
        <p:spPr>
          <a:xfrm>
            <a:off x="1789957" y="362425"/>
            <a:ext cx="8612100" cy="1079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Economic Stability: </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Housing</a:t>
            </a:r>
            <a:endParaRPr i="0" sz="2400" u="none" cap="none" strike="noStrike">
              <a:solidFill>
                <a:srgbClr val="000000"/>
              </a:solidFill>
              <a:latin typeface="Poppins"/>
              <a:ea typeface="Poppins"/>
              <a:cs typeface="Poppins"/>
              <a:sym typeface="Poppins"/>
            </a:endParaRPr>
          </a:p>
        </p:txBody>
      </p:sp>
      <p:sp>
        <p:nvSpPr>
          <p:cNvPr id="1265" name="Google Shape;1265;g2ecec5c6f9c_0_9"/>
          <p:cNvSpPr txBox="1"/>
          <p:nvPr/>
        </p:nvSpPr>
        <p:spPr>
          <a:xfrm>
            <a:off x="9257144" y="6393141"/>
            <a:ext cx="23823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U.S. Census Bureau</a:t>
            </a:r>
            <a:endParaRPr i="0" sz="1000" u="none" cap="none" strike="noStrike">
              <a:solidFill>
                <a:srgbClr val="000000"/>
              </a:solidFill>
              <a:latin typeface="Poppins"/>
              <a:ea typeface="Poppins"/>
              <a:cs typeface="Poppins"/>
              <a:sym typeface="Poppins"/>
            </a:endParaRPr>
          </a:p>
        </p:txBody>
      </p:sp>
      <p:sp>
        <p:nvSpPr>
          <p:cNvPr id="1266" name="Google Shape;1266;g2ecec5c6f9c_0_9"/>
          <p:cNvSpPr txBox="1"/>
          <p:nvPr/>
        </p:nvSpPr>
        <p:spPr>
          <a:xfrm>
            <a:off x="6235375" y="2119363"/>
            <a:ext cx="5256900" cy="34062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100000"/>
              </a:lnSpc>
              <a:spcBef>
                <a:spcPts val="0"/>
              </a:spcBef>
              <a:spcAft>
                <a:spcPts val="0"/>
              </a:spcAft>
              <a:buClr>
                <a:schemeClr val="dk1"/>
              </a:buClr>
              <a:buSzPts val="2100"/>
              <a:buFont typeface="Poppins"/>
              <a:buChar char="●"/>
            </a:pPr>
            <a:r>
              <a:rPr b="0" i="0" lang="en-US" sz="2100" u="none" cap="none" strike="noStrike">
                <a:solidFill>
                  <a:schemeClr val="dk1"/>
                </a:solidFill>
                <a:latin typeface="Poppins"/>
                <a:ea typeface="Poppins"/>
                <a:cs typeface="Poppins"/>
                <a:sym typeface="Poppins"/>
              </a:rPr>
              <a:t>2023 Housing Units: </a:t>
            </a:r>
            <a:r>
              <a:rPr b="1" i="0" lang="en-US" sz="2100" u="none" cap="none" strike="noStrike">
                <a:solidFill>
                  <a:schemeClr val="dk1"/>
                </a:solidFill>
                <a:latin typeface="Poppins"/>
                <a:ea typeface="Poppins"/>
                <a:cs typeface="Poppins"/>
                <a:sym typeface="Poppins"/>
              </a:rPr>
              <a:t>36,309</a:t>
            </a:r>
            <a:r>
              <a:rPr b="0" i="0" lang="en-US" sz="2100" u="none" cap="none" strike="noStrike">
                <a:solidFill>
                  <a:schemeClr val="dk1"/>
                </a:solidFill>
                <a:latin typeface="Poppins"/>
                <a:ea typeface="Poppins"/>
                <a:cs typeface="Poppins"/>
                <a:sym typeface="Poppins"/>
              </a:rPr>
              <a:t>	</a:t>
            </a:r>
            <a:endParaRPr b="0" i="0" sz="2100" u="none" cap="none" strike="noStrike">
              <a:solidFill>
                <a:schemeClr val="dk1"/>
              </a:solidFill>
              <a:latin typeface="Poppins"/>
              <a:ea typeface="Poppins"/>
              <a:cs typeface="Poppins"/>
              <a:sym typeface="Poppins"/>
            </a:endParaRPr>
          </a:p>
          <a:p>
            <a:pPr indent="-361950" lvl="0" marL="457200" marR="0" rtl="0" algn="l">
              <a:lnSpc>
                <a:spcPct val="100000"/>
              </a:lnSpc>
              <a:spcBef>
                <a:spcPts val="0"/>
              </a:spcBef>
              <a:spcAft>
                <a:spcPts val="0"/>
              </a:spcAft>
              <a:buClr>
                <a:schemeClr val="dk1"/>
              </a:buClr>
              <a:buSzPts val="2100"/>
              <a:buFont typeface="Poppins"/>
              <a:buChar char="●"/>
            </a:pPr>
            <a:r>
              <a:rPr b="0" i="0" lang="en-US" sz="2100" u="none" cap="none" strike="noStrike">
                <a:solidFill>
                  <a:schemeClr val="dk1"/>
                </a:solidFill>
                <a:latin typeface="Poppins"/>
                <a:ea typeface="Poppins"/>
                <a:cs typeface="Poppins"/>
                <a:sym typeface="Poppins"/>
              </a:rPr>
              <a:t>Median value of owner-occupied housing units, 2018-2022: </a:t>
            </a:r>
            <a:r>
              <a:rPr b="1" i="0" lang="en-US" sz="2100" u="none" cap="none" strike="noStrike">
                <a:solidFill>
                  <a:schemeClr val="dk1"/>
                </a:solidFill>
                <a:latin typeface="Poppins"/>
                <a:ea typeface="Poppins"/>
                <a:cs typeface="Poppins"/>
                <a:sym typeface="Poppins"/>
              </a:rPr>
              <a:t>$418,900</a:t>
            </a:r>
            <a:endParaRPr b="1" i="0" sz="2100" u="none" cap="none" strike="noStrike">
              <a:solidFill>
                <a:schemeClr val="dk1"/>
              </a:solidFill>
              <a:latin typeface="Poppins"/>
              <a:ea typeface="Poppins"/>
              <a:cs typeface="Poppins"/>
              <a:sym typeface="Poppins"/>
            </a:endParaRPr>
          </a:p>
          <a:p>
            <a:pPr indent="-361950" lvl="1" marL="914400" marR="0" rtl="0" algn="l">
              <a:lnSpc>
                <a:spcPct val="100000"/>
              </a:lnSpc>
              <a:spcBef>
                <a:spcPts val="0"/>
              </a:spcBef>
              <a:spcAft>
                <a:spcPts val="0"/>
              </a:spcAft>
              <a:buClr>
                <a:schemeClr val="dk1"/>
              </a:buClr>
              <a:buSzPts val="2100"/>
              <a:buFont typeface="Poppins"/>
              <a:buChar char="○"/>
            </a:pPr>
            <a:r>
              <a:rPr b="0" i="0" lang="en-US" sz="2100" u="none" cap="none" strike="noStrike">
                <a:solidFill>
                  <a:schemeClr val="dk1"/>
                </a:solidFill>
                <a:latin typeface="Poppins"/>
                <a:ea typeface="Poppins"/>
                <a:cs typeface="Poppins"/>
                <a:sym typeface="Poppins"/>
              </a:rPr>
              <a:t>Compared to United States: </a:t>
            </a:r>
            <a:r>
              <a:rPr b="1" i="0" lang="en-US" sz="2100" u="none" cap="none" strike="noStrike">
                <a:solidFill>
                  <a:schemeClr val="dk1"/>
                </a:solidFill>
                <a:latin typeface="Poppins"/>
                <a:ea typeface="Poppins"/>
                <a:cs typeface="Poppins"/>
                <a:sym typeface="Poppins"/>
              </a:rPr>
              <a:t>$281,900</a:t>
            </a:r>
            <a:endParaRPr b="1" i="0" sz="2100" u="none" cap="none" strike="noStrike">
              <a:solidFill>
                <a:schemeClr val="dk1"/>
              </a:solidFill>
              <a:latin typeface="Poppins"/>
              <a:ea typeface="Poppins"/>
              <a:cs typeface="Poppins"/>
              <a:sym typeface="Poppins"/>
            </a:endParaRPr>
          </a:p>
          <a:p>
            <a:pPr indent="-361950" lvl="0" marL="457200" marR="0" rtl="0" algn="l">
              <a:lnSpc>
                <a:spcPct val="100000"/>
              </a:lnSpc>
              <a:spcBef>
                <a:spcPts val="0"/>
              </a:spcBef>
              <a:spcAft>
                <a:spcPts val="0"/>
              </a:spcAft>
              <a:buClr>
                <a:schemeClr val="dk1"/>
              </a:buClr>
              <a:buSzPts val="2100"/>
              <a:buFont typeface="Poppins"/>
              <a:buChar char="●"/>
            </a:pPr>
            <a:r>
              <a:rPr b="0" i="0" lang="en-US" sz="2100" u="none" cap="none" strike="noStrike">
                <a:solidFill>
                  <a:schemeClr val="dk1"/>
                </a:solidFill>
                <a:latin typeface="Poppins"/>
                <a:ea typeface="Poppins"/>
                <a:cs typeface="Poppins"/>
                <a:sym typeface="Poppins"/>
              </a:rPr>
              <a:t>Median selected monthly owner costs -with a mortgage, 2018-2022: </a:t>
            </a:r>
            <a:r>
              <a:rPr b="1" i="0" lang="en-US" sz="2100" u="none" cap="none" strike="noStrike">
                <a:solidFill>
                  <a:schemeClr val="dk1"/>
                </a:solidFill>
                <a:latin typeface="Poppins"/>
                <a:ea typeface="Poppins"/>
                <a:cs typeface="Poppins"/>
                <a:sym typeface="Poppins"/>
              </a:rPr>
              <a:t>$2,296</a:t>
            </a:r>
            <a:endParaRPr b="1" i="0" sz="2100" u="none" cap="none" strike="noStrike">
              <a:solidFill>
                <a:schemeClr val="dk1"/>
              </a:solidFill>
              <a:latin typeface="Poppins"/>
              <a:ea typeface="Poppins"/>
              <a:cs typeface="Poppins"/>
              <a:sym typeface="Poppins"/>
            </a:endParaRPr>
          </a:p>
          <a:p>
            <a:pPr indent="-361950" lvl="1" marL="914400" marR="0" rtl="0" algn="l">
              <a:lnSpc>
                <a:spcPct val="100000"/>
              </a:lnSpc>
              <a:spcBef>
                <a:spcPts val="0"/>
              </a:spcBef>
              <a:spcAft>
                <a:spcPts val="0"/>
              </a:spcAft>
              <a:buClr>
                <a:schemeClr val="dk1"/>
              </a:buClr>
              <a:buSzPts val="2100"/>
              <a:buFont typeface="Poppins"/>
              <a:buChar char="○"/>
            </a:pPr>
            <a:r>
              <a:rPr b="0" i="0" lang="en-US" sz="2100" u="none" cap="none" strike="noStrike">
                <a:solidFill>
                  <a:schemeClr val="dk1"/>
                </a:solidFill>
                <a:latin typeface="Poppins"/>
                <a:ea typeface="Poppins"/>
                <a:cs typeface="Poppins"/>
                <a:sym typeface="Poppins"/>
              </a:rPr>
              <a:t>Compared to United States: </a:t>
            </a:r>
            <a:r>
              <a:rPr b="1" i="0" lang="en-US" sz="2100" u="none" cap="none" strike="noStrike">
                <a:solidFill>
                  <a:schemeClr val="dk1"/>
                </a:solidFill>
                <a:latin typeface="Poppins"/>
                <a:ea typeface="Poppins"/>
                <a:cs typeface="Poppins"/>
                <a:sym typeface="Poppins"/>
              </a:rPr>
              <a:t>$1,828</a:t>
            </a:r>
            <a:endParaRPr b="1" i="0" sz="2100" u="none" cap="none" strike="noStrike">
              <a:solidFill>
                <a:schemeClr val="dk1"/>
              </a:solidFill>
              <a:latin typeface="Poppins"/>
              <a:ea typeface="Poppins"/>
              <a:cs typeface="Poppins"/>
              <a:sym typeface="Poppins"/>
            </a:endParaRPr>
          </a:p>
        </p:txBody>
      </p:sp>
      <p:pic>
        <p:nvPicPr>
          <p:cNvPr id="1267" name="Google Shape;1267;g2ecec5c6f9c_0_9"/>
          <p:cNvPicPr preferRelativeResize="0"/>
          <p:nvPr/>
        </p:nvPicPr>
        <p:blipFill rotWithShape="1">
          <a:blip r:embed="rId3">
            <a:alphaModFix/>
          </a:blip>
          <a:srcRect b="0" l="0" r="0" t="0"/>
          <a:stretch/>
        </p:blipFill>
        <p:spPr>
          <a:xfrm>
            <a:off x="1297924" y="1441525"/>
            <a:ext cx="4209530" cy="476187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g2ef844a6a83_0_779"/>
          <p:cNvSpPr txBox="1"/>
          <p:nvPr>
            <p:ph type="ctrTitle"/>
          </p:nvPr>
        </p:nvSpPr>
        <p:spPr>
          <a:xfrm>
            <a:off x="1524000" y="2235138"/>
            <a:ext cx="9144000" cy="2387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500">
                <a:solidFill>
                  <a:srgbClr val="0074A2"/>
                </a:solidFill>
              </a:rPr>
              <a:t>Addendum</a:t>
            </a:r>
            <a:endParaRPr sz="4500">
              <a:solidFill>
                <a:srgbClr val="0074A2"/>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g2ef844a6a83_0_118"/>
          <p:cNvSpPr txBox="1"/>
          <p:nvPr/>
        </p:nvSpPr>
        <p:spPr>
          <a:xfrm>
            <a:off x="145806" y="1867300"/>
            <a:ext cx="11919300" cy="3123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lang="en-US" sz="4500">
                <a:solidFill>
                  <a:srgbClr val="0074A2"/>
                </a:solidFill>
                <a:latin typeface="Poppins"/>
                <a:ea typeface="Poppins"/>
                <a:cs typeface="Poppins"/>
                <a:sym typeface="Poppins"/>
              </a:rPr>
              <a:t>Internal and External Survey Response Demographics </a:t>
            </a:r>
            <a:endParaRPr b="1" i="0" sz="4500" u="none" cap="none" strike="noStrike">
              <a:solidFill>
                <a:srgbClr val="000000"/>
              </a:solidFill>
              <a:latin typeface="Poppins"/>
              <a:ea typeface="Poppins"/>
              <a:cs typeface="Poppins"/>
              <a:sym typeface="Poppins"/>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3" name="Shape 1283"/>
        <p:cNvGrpSpPr/>
        <p:nvPr/>
      </p:nvGrpSpPr>
      <p:grpSpPr>
        <a:xfrm>
          <a:off x="0" y="0"/>
          <a:ext cx="0" cy="0"/>
          <a:chOff x="0" y="0"/>
          <a:chExt cx="0" cy="0"/>
        </a:xfrm>
      </p:grpSpPr>
      <p:sp>
        <p:nvSpPr>
          <p:cNvPr id="1284" name="Google Shape;1284;g2ef844a6a83_0_0"/>
          <p:cNvSpPr/>
          <p:nvPr/>
        </p:nvSpPr>
        <p:spPr>
          <a:xfrm>
            <a:off x="100" y="153850"/>
            <a:ext cx="12192000" cy="457200"/>
          </a:xfrm>
          <a:prstGeom prst="rect">
            <a:avLst/>
          </a:prstGeom>
          <a:solidFill>
            <a:srgbClr val="1F8EBD"/>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2F2EE"/>
              </a:buClr>
              <a:buSzPts val="1900"/>
              <a:buFont typeface="Arial"/>
              <a:buNone/>
            </a:pPr>
            <a:r>
              <a:rPr b="1" lang="en-US" sz="2100">
                <a:solidFill>
                  <a:schemeClr val="lt1"/>
                </a:solidFill>
                <a:uFill>
                  <a:noFill/>
                </a:uFill>
                <a:latin typeface="Poppins"/>
                <a:ea typeface="Poppins"/>
                <a:cs typeface="Poppins"/>
                <a:sym typeface="Poppins"/>
                <a:hlinkClick action="ppaction://hlinksldjump" r:id="rId3">
                  <a:extLst>
                    <a:ext uri="{A12FA001-AC4F-418D-AE19-62706E023703}">
                      <ahyp:hlinkClr val="tx"/>
                    </a:ext>
                  </a:extLst>
                </a:hlinkClick>
              </a:rPr>
              <a:t>Who</a:t>
            </a:r>
            <a:r>
              <a:rPr b="1" lang="en-US" sz="2100">
                <a:solidFill>
                  <a:schemeClr val="lt1"/>
                </a:solidFill>
                <a:latin typeface="Poppins"/>
                <a:ea typeface="Poppins"/>
                <a:cs typeface="Poppins"/>
                <a:sym typeface="Poppins"/>
              </a:rPr>
              <a:t> We Heard </a:t>
            </a:r>
            <a:r>
              <a:rPr b="1" lang="en-US" sz="2100">
                <a:solidFill>
                  <a:schemeClr val="lt1"/>
                </a:solidFill>
                <a:latin typeface="Poppins"/>
                <a:ea typeface="Poppins"/>
                <a:cs typeface="Poppins"/>
                <a:sym typeface="Poppins"/>
                <a:extLst>
                  <a:ext uri="http://customooxmlschemas.google.com/">
                    <go:slidesCustomData xmlns:go="http://customooxmlschemas.google.com/" textRoundtripDataId="48"/>
                  </a:ext>
                </a:extLst>
              </a:rPr>
              <a:t>From</a:t>
            </a:r>
            <a:r>
              <a:rPr lang="en-US" sz="1600">
                <a:solidFill>
                  <a:schemeClr val="lt1"/>
                </a:solidFill>
                <a:latin typeface="Poppins"/>
                <a:ea typeface="Poppins"/>
                <a:cs typeface="Poppins"/>
                <a:sym typeface="Poppins"/>
              </a:rPr>
              <a:t> - 149 Total</a:t>
            </a:r>
            <a:endParaRPr sz="1600">
              <a:solidFill>
                <a:srgbClr val="F2F2EE"/>
              </a:solidFill>
            </a:endParaRPr>
          </a:p>
        </p:txBody>
      </p:sp>
      <p:graphicFrame>
        <p:nvGraphicFramePr>
          <p:cNvPr id="1285" name="Google Shape;1285;g2ef844a6a83_0_0"/>
          <p:cNvGraphicFramePr/>
          <p:nvPr/>
        </p:nvGraphicFramePr>
        <p:xfrm>
          <a:off x="203298" y="736773"/>
          <a:ext cx="3000000" cy="3000000"/>
        </p:xfrm>
        <a:graphic>
          <a:graphicData uri="http://schemas.openxmlformats.org/drawingml/2006/table">
            <a:tbl>
              <a:tblPr>
                <a:noFill/>
                <a:tableStyleId>{75F1ECDF-09B4-4671-A168-4BE8218B1C68}</a:tableStyleId>
              </a:tblPr>
              <a:tblGrid>
                <a:gridCol w="3279700"/>
                <a:gridCol w="1003600"/>
              </a:tblGrid>
              <a:tr h="482875">
                <a:tc gridSpan="2">
                  <a:txBody>
                    <a:bodyPr/>
                    <a:lstStyle/>
                    <a:p>
                      <a:pPr indent="0" lvl="0" marL="0" marR="0" rtl="0" algn="ctr">
                        <a:lnSpc>
                          <a:spcPct val="100000"/>
                        </a:lnSpc>
                        <a:spcBef>
                          <a:spcPts val="0"/>
                        </a:spcBef>
                        <a:spcAft>
                          <a:spcPts val="0"/>
                        </a:spcAft>
                        <a:buClr>
                          <a:srgbClr val="000000"/>
                        </a:buClr>
                        <a:buSzPts val="1700"/>
                        <a:buFont typeface="Arial"/>
                        <a:buNone/>
                      </a:pPr>
                      <a:r>
                        <a:rPr b="1" lang="en-US" sz="1500">
                          <a:solidFill>
                            <a:srgbClr val="FFFFFF"/>
                          </a:solidFill>
                          <a:latin typeface="Poppins"/>
                          <a:ea typeface="Poppins"/>
                          <a:cs typeface="Poppins"/>
                          <a:sym typeface="Poppins"/>
                        </a:rPr>
                        <a:t>Community</a:t>
                      </a:r>
                      <a:r>
                        <a:rPr b="1" lang="en-US" sz="1500" u="none" cap="none" strike="noStrike">
                          <a:solidFill>
                            <a:srgbClr val="FFFFFF"/>
                          </a:solidFill>
                          <a:latin typeface="Poppins"/>
                          <a:ea typeface="Poppins"/>
                          <a:cs typeface="Poppins"/>
                          <a:sym typeface="Poppins"/>
                        </a:rPr>
                        <a:t> Survey</a:t>
                      </a:r>
                      <a:r>
                        <a:rPr b="1" lang="en-US" sz="1500">
                          <a:solidFill>
                            <a:srgbClr val="FFFFFF"/>
                          </a:solidFill>
                          <a:latin typeface="Poppins"/>
                          <a:ea typeface="Poppins"/>
                          <a:cs typeface="Poppins"/>
                          <a:sym typeface="Poppins"/>
                        </a:rPr>
                        <a:t> </a:t>
                      </a:r>
                      <a:r>
                        <a:rPr b="1" lang="en-US" sz="1500" u="none" cap="none" strike="noStrike">
                          <a:solidFill>
                            <a:srgbClr val="FFFFFF"/>
                          </a:solidFill>
                          <a:latin typeface="Poppins"/>
                          <a:ea typeface="Poppins"/>
                          <a:cs typeface="Poppins"/>
                          <a:sym typeface="Poppins"/>
                        </a:rPr>
                        <a:t>(</a:t>
                      </a:r>
                      <a:r>
                        <a:rPr b="1" lang="en-US" sz="1500">
                          <a:solidFill>
                            <a:srgbClr val="FFFFFF"/>
                          </a:solidFill>
                          <a:latin typeface="Poppins"/>
                          <a:ea typeface="Poppins"/>
                          <a:cs typeface="Poppins"/>
                          <a:sym typeface="Poppins"/>
                        </a:rPr>
                        <a:t>102 </a:t>
                      </a:r>
                      <a:r>
                        <a:rPr b="1" lang="en-US" sz="1500" u="none" cap="none" strike="noStrike">
                          <a:solidFill>
                            <a:srgbClr val="FFFFFF"/>
                          </a:solidFill>
                          <a:latin typeface="Poppins"/>
                          <a:ea typeface="Poppins"/>
                          <a:cs typeface="Poppins"/>
                          <a:sym typeface="Poppins"/>
                        </a:rPr>
                        <a:t> Respondents - </a:t>
                      </a:r>
                      <a:r>
                        <a:rPr b="1" lang="en-US" sz="1500">
                          <a:solidFill>
                            <a:srgbClr val="FFFFFF"/>
                          </a:solidFill>
                          <a:latin typeface="Poppins"/>
                          <a:ea typeface="Poppins"/>
                          <a:cs typeface="Poppins"/>
                          <a:sym typeface="Poppins"/>
                          <a:extLst>
                            <a:ext uri="http://customooxmlschemas.google.com/">
                              <go:slidesCustomData xmlns:go="http://customooxmlschemas.google.com/" textRoundtripDataId="49"/>
                            </a:ext>
                          </a:extLst>
                        </a:rPr>
                        <a:t>respondents were able to select all that applied</a:t>
                      </a:r>
                      <a:r>
                        <a:rPr b="1" lang="en-US" sz="1500" u="none" cap="none" strike="noStrike">
                          <a:solidFill>
                            <a:srgbClr val="FFFFFF"/>
                          </a:solidFill>
                          <a:latin typeface="Poppins"/>
                          <a:ea typeface="Poppins"/>
                          <a:cs typeface="Poppins"/>
                          <a:sym typeface="Poppins"/>
                          <a:extLst>
                            <a:ext uri="http://customooxmlschemas.google.com/">
                              <go:slidesCustomData xmlns:go="http://customooxmlschemas.google.com/" textRoundtripDataId="50"/>
                            </a:ext>
                          </a:extLst>
                        </a:rPr>
                        <a:t>)</a:t>
                      </a:r>
                      <a:endParaRPr b="1" sz="1500" u="none" cap="none" strike="noStrike">
                        <a:solidFill>
                          <a:srgbClr val="FFFFFF"/>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F8EBD"/>
                    </a:solidFill>
                  </a:tcPr>
                </a:tc>
                <a:tc hMerge="1"/>
              </a:tr>
              <a:tr h="4694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extLst>
                            <a:ext uri="http://customooxmlschemas.google.com/">
                              <go:slidesCustomData xmlns:go="http://customooxmlschemas.google.com/" textRoundtripDataId="51"/>
                            </a:ext>
                          </a:extLst>
                        </a:rPr>
                        <a:t>Parent or Caregiver</a:t>
                      </a:r>
                      <a:r>
                        <a:rPr lang="en-US" sz="1600">
                          <a:latin typeface="Poppins"/>
                          <a:ea typeface="Poppins"/>
                          <a:cs typeface="Poppins"/>
                          <a:sym typeface="Poppins"/>
                        </a:rPr>
                        <a:t> (25%)</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sz="1600">
                          <a:latin typeface="Poppins"/>
                          <a:ea typeface="Poppins"/>
                          <a:cs typeface="Poppins"/>
                          <a:sym typeface="Poppins"/>
                        </a:rPr>
                        <a:t>40</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2CC"/>
                    </a:solidFill>
                  </a:tcPr>
                </a:tc>
              </a:tr>
              <a:tr h="4694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Community Partner (16%)</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26</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69400">
                <a:tc>
                  <a:txBody>
                    <a:bodyPr/>
                    <a:lstStyle/>
                    <a:p>
                      <a:pPr indent="0" lvl="0" marL="0" rtl="0" algn="ctr">
                        <a:spcBef>
                          <a:spcPts val="0"/>
                        </a:spcBef>
                        <a:spcAft>
                          <a:spcPts val="0"/>
                        </a:spcAft>
                        <a:buClr>
                          <a:schemeClr val="dk1"/>
                        </a:buClr>
                        <a:buSzPts val="1700"/>
                        <a:buFont typeface="Arial"/>
                        <a:buNone/>
                      </a:pPr>
                      <a:r>
                        <a:rPr lang="en-US" sz="1600">
                          <a:solidFill>
                            <a:schemeClr val="dk1"/>
                          </a:solidFill>
                          <a:latin typeface="Poppins"/>
                          <a:ea typeface="Poppins"/>
                          <a:cs typeface="Poppins"/>
                          <a:sym typeface="Poppins"/>
                        </a:rPr>
                        <a:t>Community Member (14%)</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23</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531675">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Government Agency Partner </a:t>
                      </a:r>
                      <a:r>
                        <a:rPr lang="en-US" sz="1600">
                          <a:solidFill>
                            <a:schemeClr val="dk1"/>
                          </a:solidFill>
                          <a:latin typeface="Poppins"/>
                          <a:ea typeface="Poppins"/>
                          <a:cs typeface="Poppins"/>
                          <a:sym typeface="Poppins"/>
                        </a:rPr>
                        <a:t>(11%)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18</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48475">
                <a:tc>
                  <a:txBody>
                    <a:bodyPr/>
                    <a:lstStyle/>
                    <a:p>
                      <a:pPr indent="0" lvl="0" marL="0" rtl="0" algn="ctr">
                        <a:spcBef>
                          <a:spcPts val="0"/>
                        </a:spcBef>
                        <a:spcAft>
                          <a:spcPts val="0"/>
                        </a:spcAft>
                        <a:buClr>
                          <a:schemeClr val="dk1"/>
                        </a:buClr>
                        <a:buSzPts val="1700"/>
                        <a:buFont typeface="Arial"/>
                        <a:buNone/>
                      </a:pPr>
                      <a:r>
                        <a:rPr lang="en-US" sz="1600">
                          <a:solidFill>
                            <a:schemeClr val="dk1"/>
                          </a:solidFill>
                          <a:latin typeface="Poppins"/>
                          <a:ea typeface="Poppins"/>
                          <a:cs typeface="Poppins"/>
                          <a:sym typeface="Poppins"/>
                        </a:rPr>
                        <a:t>Nonprofit (9%)</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15</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20500">
                <a:tc>
                  <a:txBody>
                    <a:bodyPr/>
                    <a:lstStyle/>
                    <a:p>
                      <a:pPr indent="0" lvl="0" marL="0" rtl="0" algn="ctr">
                        <a:spcBef>
                          <a:spcPts val="0"/>
                        </a:spcBef>
                        <a:spcAft>
                          <a:spcPts val="0"/>
                        </a:spcAft>
                        <a:buClr>
                          <a:schemeClr val="dk1"/>
                        </a:buClr>
                        <a:buSzPts val="1500"/>
                        <a:buFont typeface="Arial"/>
                        <a:buNone/>
                      </a:pPr>
                      <a:r>
                        <a:rPr lang="en-US" sz="1600">
                          <a:solidFill>
                            <a:schemeClr val="dk1"/>
                          </a:solidFill>
                          <a:latin typeface="Poppins"/>
                          <a:ea typeface="Poppins"/>
                          <a:cs typeface="Poppins"/>
                          <a:sym typeface="Poppins"/>
                        </a:rPr>
                        <a:t>Child Care Provider (8%)</a:t>
                      </a:r>
                      <a:endParaRPr sz="1600">
                        <a:solidFill>
                          <a:schemeClr val="dk1"/>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13</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r>
              <a:tr h="531675">
                <a:tc>
                  <a:txBody>
                    <a:bodyPr/>
                    <a:lstStyle/>
                    <a:p>
                      <a:pPr indent="0" lvl="0" marL="0" marR="0" rtl="0" algn="ctr">
                        <a:lnSpc>
                          <a:spcPct val="100000"/>
                        </a:lnSpc>
                        <a:spcBef>
                          <a:spcPts val="0"/>
                        </a:spcBef>
                        <a:spcAft>
                          <a:spcPts val="0"/>
                        </a:spcAft>
                        <a:buClr>
                          <a:srgbClr val="000000"/>
                        </a:buClr>
                        <a:buSzPts val="1700"/>
                        <a:buFont typeface="Arial"/>
                        <a:buNone/>
                      </a:pPr>
                      <a:r>
                        <a:rPr lang="en-US" sz="1600">
                          <a:latin typeface="Poppins"/>
                          <a:ea typeface="Poppins"/>
                          <a:cs typeface="Poppins"/>
                          <a:sym typeface="Poppins"/>
                        </a:rPr>
                        <a:t>Teacher/School Administrator </a:t>
                      </a:r>
                      <a:r>
                        <a:rPr lang="en-US" sz="1600">
                          <a:solidFill>
                            <a:schemeClr val="dk1"/>
                          </a:solidFill>
                          <a:latin typeface="Poppins"/>
                          <a:ea typeface="Poppins"/>
                          <a:cs typeface="Poppins"/>
                          <a:sym typeface="Poppins"/>
                        </a:rPr>
                        <a:t>(8%)</a:t>
                      </a:r>
                      <a:endParaRPr sz="1600" u="none" cap="none" strike="noStrike">
                        <a:solidFill>
                          <a:schemeClr val="dk1"/>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12</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205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Community Advocate </a:t>
                      </a:r>
                      <a:r>
                        <a:rPr lang="en-US" sz="1600">
                          <a:solidFill>
                            <a:schemeClr val="dk1"/>
                          </a:solidFill>
                          <a:latin typeface="Poppins"/>
                          <a:ea typeface="Poppins"/>
                          <a:cs typeface="Poppins"/>
                          <a:sym typeface="Poppins"/>
                        </a:rPr>
                        <a:t>(4%)</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6</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1018900">
                <a:tc>
                  <a:txBody>
                    <a:bodyPr/>
                    <a:lstStyle/>
                    <a:p>
                      <a:pPr indent="0" lvl="0" marL="0" marR="0" rtl="0" algn="ctr">
                        <a:lnSpc>
                          <a:spcPct val="100000"/>
                        </a:lnSpc>
                        <a:spcBef>
                          <a:spcPts val="0"/>
                        </a:spcBef>
                        <a:spcAft>
                          <a:spcPts val="0"/>
                        </a:spcAft>
                        <a:buClr>
                          <a:srgbClr val="000000"/>
                        </a:buClr>
                        <a:buSzPts val="1700"/>
                        <a:buFont typeface="Arial"/>
                        <a:buNone/>
                      </a:pPr>
                      <a:r>
                        <a:rPr lang="en-US" sz="1600" u="none" cap="none" strike="noStrike">
                          <a:latin typeface="Poppins"/>
                          <a:ea typeface="Poppins"/>
                          <a:cs typeface="Poppins"/>
                          <a:sym typeface="Poppins"/>
                        </a:rPr>
                        <a:t>Other (Library, Board Member, Healthcare Provider/Physician, Social </a:t>
                      </a:r>
                      <a:r>
                        <a:rPr lang="en-US" sz="1600">
                          <a:latin typeface="Poppins"/>
                          <a:ea typeface="Poppins"/>
                          <a:cs typeface="Poppins"/>
                          <a:sym typeface="Poppins"/>
                        </a:rPr>
                        <a:t>Worker) </a:t>
                      </a:r>
                      <a:r>
                        <a:rPr lang="en-US" sz="1600">
                          <a:solidFill>
                            <a:schemeClr val="dk1"/>
                          </a:solidFill>
                          <a:latin typeface="Poppins"/>
                          <a:ea typeface="Poppins"/>
                          <a:cs typeface="Poppins"/>
                          <a:sym typeface="Poppins"/>
                        </a:rPr>
                        <a:t>(4%)</a:t>
                      </a:r>
                      <a:endParaRPr sz="16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700"/>
                        <a:buFont typeface="Arial"/>
                        <a:buNone/>
                      </a:pPr>
                      <a:r>
                        <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700"/>
                        <a:buFont typeface="Arial"/>
                        <a:buNone/>
                      </a:pPr>
                      <a:r>
                        <a:rPr lang="en-US" sz="1600">
                          <a:latin typeface="Poppins"/>
                          <a:ea typeface="Poppins"/>
                          <a:cs typeface="Poppins"/>
                          <a:sym typeface="Poppins"/>
                        </a:rPr>
                        <a:t>6</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bl>
          </a:graphicData>
        </a:graphic>
      </p:graphicFrame>
      <p:graphicFrame>
        <p:nvGraphicFramePr>
          <p:cNvPr id="1286" name="Google Shape;1286;g2ef844a6a83_0_0"/>
          <p:cNvGraphicFramePr/>
          <p:nvPr/>
        </p:nvGraphicFramePr>
        <p:xfrm>
          <a:off x="4675965" y="2445807"/>
          <a:ext cx="3000000" cy="3000000"/>
        </p:xfrm>
        <a:graphic>
          <a:graphicData uri="http://schemas.openxmlformats.org/drawingml/2006/table">
            <a:tbl>
              <a:tblPr>
                <a:noFill/>
                <a:tableStyleId>{75F1ECDF-09B4-4671-A168-4BE8218B1C68}</a:tableStyleId>
              </a:tblPr>
              <a:tblGrid>
                <a:gridCol w="2750025"/>
                <a:gridCol w="841575"/>
              </a:tblGrid>
              <a:tr h="532300">
                <a:tc gridSpan="2">
                  <a:txBody>
                    <a:bodyPr/>
                    <a:lstStyle/>
                    <a:p>
                      <a:pPr indent="0" lvl="0" marL="0" marR="0" rtl="0" algn="ctr">
                        <a:lnSpc>
                          <a:spcPct val="100000"/>
                        </a:lnSpc>
                        <a:spcBef>
                          <a:spcPts val="0"/>
                        </a:spcBef>
                        <a:spcAft>
                          <a:spcPts val="0"/>
                        </a:spcAft>
                        <a:buClr>
                          <a:srgbClr val="000000"/>
                        </a:buClr>
                        <a:buSzPts val="1700"/>
                        <a:buFont typeface="Arial"/>
                        <a:buNone/>
                      </a:pPr>
                      <a:r>
                        <a:rPr b="1" lang="en-US" sz="1500">
                          <a:solidFill>
                            <a:srgbClr val="FFFFFF"/>
                          </a:solidFill>
                          <a:latin typeface="Poppins"/>
                          <a:ea typeface="Poppins"/>
                          <a:cs typeface="Poppins"/>
                          <a:sym typeface="Poppins"/>
                        </a:rPr>
                        <a:t>Key Informants (9 Interviewees)</a:t>
                      </a:r>
                      <a:endParaRPr b="1" sz="1500" u="none" cap="none" strike="noStrike">
                        <a:solidFill>
                          <a:srgbClr val="FFFFFF"/>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3C47D"/>
                    </a:solidFill>
                  </a:tcPr>
                </a:tc>
                <a:tc hMerge="1"/>
              </a:tr>
              <a:tr h="4694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Sheriff’s Office</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r>
              <a:tr h="4694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Youth Centers</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69400">
                <a:tc>
                  <a:txBody>
                    <a:bodyPr/>
                    <a:lstStyle/>
                    <a:p>
                      <a:pPr indent="0" lvl="0" marL="0" rtl="0" algn="ctr">
                        <a:spcBef>
                          <a:spcPts val="0"/>
                        </a:spcBef>
                        <a:spcAft>
                          <a:spcPts val="0"/>
                        </a:spcAft>
                        <a:buClr>
                          <a:schemeClr val="dk1"/>
                        </a:buClr>
                        <a:buSzPts val="1700"/>
                        <a:buFont typeface="Arial"/>
                        <a:buNone/>
                      </a:pPr>
                      <a:r>
                        <a:rPr lang="en-US" sz="1600">
                          <a:latin typeface="Poppins"/>
                          <a:ea typeface="Poppins"/>
                          <a:cs typeface="Poppins"/>
                          <a:sym typeface="Poppins"/>
                        </a:rPr>
                        <a:t>Public Schools (DSS)</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531675">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DJS</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48475">
                <a:tc>
                  <a:txBody>
                    <a:bodyPr/>
                    <a:lstStyle/>
                    <a:p>
                      <a:pPr indent="0" lvl="0" marL="0" rtl="0" algn="ctr">
                        <a:spcBef>
                          <a:spcPts val="0"/>
                        </a:spcBef>
                        <a:spcAft>
                          <a:spcPts val="0"/>
                        </a:spcAft>
                        <a:buClr>
                          <a:schemeClr val="dk1"/>
                        </a:buClr>
                        <a:buSzPts val="1700"/>
                        <a:buFont typeface="Arial"/>
                        <a:buNone/>
                      </a:pPr>
                      <a:r>
                        <a:rPr lang="en-US" sz="1600">
                          <a:latin typeface="Poppins"/>
                          <a:ea typeface="Poppins"/>
                          <a:cs typeface="Poppins"/>
                          <a:sym typeface="Poppins"/>
                        </a:rPr>
                        <a:t>LBHA</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48475">
                <a:tc>
                  <a:txBody>
                    <a:bodyPr/>
                    <a:lstStyle/>
                    <a:p>
                      <a:pPr indent="0" lvl="0" marL="0" rtl="0" algn="ctr">
                        <a:spcBef>
                          <a:spcPts val="0"/>
                        </a:spcBef>
                        <a:spcAft>
                          <a:spcPts val="0"/>
                        </a:spcAft>
                        <a:buNone/>
                      </a:pPr>
                      <a:r>
                        <a:rPr lang="en-US" sz="1600">
                          <a:latin typeface="Poppins"/>
                          <a:ea typeface="Poppins"/>
                          <a:cs typeface="Poppins"/>
                          <a:sym typeface="Poppins"/>
                        </a:rPr>
                        <a:t>CCFN - Open Table</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48475">
                <a:tc>
                  <a:txBody>
                    <a:bodyPr/>
                    <a:lstStyle/>
                    <a:p>
                      <a:pPr indent="0" lvl="0" marL="0" rtl="0" algn="ctr">
                        <a:spcBef>
                          <a:spcPts val="0"/>
                        </a:spcBef>
                        <a:spcAft>
                          <a:spcPts val="0"/>
                        </a:spcAft>
                        <a:buNone/>
                      </a:pPr>
                      <a:r>
                        <a:rPr lang="en-US" sz="1600">
                          <a:latin typeface="Poppins"/>
                          <a:ea typeface="Poppins"/>
                          <a:cs typeface="Poppins"/>
                          <a:sym typeface="Poppins"/>
                        </a:rPr>
                        <a:t>Community Activist</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bl>
          </a:graphicData>
        </a:graphic>
      </p:graphicFrame>
      <p:graphicFrame>
        <p:nvGraphicFramePr>
          <p:cNvPr id="1287" name="Google Shape;1287;g2ef844a6a83_0_0"/>
          <p:cNvGraphicFramePr/>
          <p:nvPr/>
        </p:nvGraphicFramePr>
        <p:xfrm>
          <a:off x="8456932" y="4779440"/>
          <a:ext cx="3000000" cy="3000000"/>
        </p:xfrm>
        <a:graphic>
          <a:graphicData uri="http://schemas.openxmlformats.org/drawingml/2006/table">
            <a:tbl>
              <a:tblPr>
                <a:noFill/>
                <a:tableStyleId>{75F1ECDF-09B4-4671-A168-4BE8218B1C68}</a:tableStyleId>
              </a:tblPr>
              <a:tblGrid>
                <a:gridCol w="2750025"/>
                <a:gridCol w="841575"/>
              </a:tblGrid>
              <a:tr h="482875">
                <a:tc gridSpan="2">
                  <a:txBody>
                    <a:bodyPr/>
                    <a:lstStyle/>
                    <a:p>
                      <a:pPr indent="0" lvl="0" marL="0" marR="0" rtl="0" algn="ctr">
                        <a:lnSpc>
                          <a:spcPct val="100000"/>
                        </a:lnSpc>
                        <a:spcBef>
                          <a:spcPts val="0"/>
                        </a:spcBef>
                        <a:spcAft>
                          <a:spcPts val="0"/>
                        </a:spcAft>
                        <a:buClr>
                          <a:srgbClr val="000000"/>
                        </a:buClr>
                        <a:buSzPts val="1700"/>
                        <a:buFont typeface="Arial"/>
                        <a:buNone/>
                      </a:pPr>
                      <a:r>
                        <a:rPr b="1" lang="en-US" sz="1500">
                          <a:solidFill>
                            <a:srgbClr val="FFFFFF"/>
                          </a:solidFill>
                          <a:latin typeface="Poppins"/>
                          <a:ea typeface="Poppins"/>
                          <a:cs typeface="Poppins"/>
                          <a:sym typeface="Poppins"/>
                        </a:rPr>
                        <a:t>Focus Groups (2 Groups - 38 people)</a:t>
                      </a:r>
                      <a:endParaRPr b="1" sz="1500" u="none" cap="none" strike="noStrike">
                        <a:solidFill>
                          <a:srgbClr val="FFFFFF"/>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hMerge="1"/>
              </a:tr>
              <a:tr h="469400">
                <a:tc>
                  <a:txBody>
                    <a:bodyPr/>
                    <a:lstStyle/>
                    <a:p>
                      <a:pPr indent="0" lvl="0" marL="0" rtl="0" algn="ctr">
                        <a:spcBef>
                          <a:spcPts val="0"/>
                        </a:spcBef>
                        <a:spcAft>
                          <a:spcPts val="0"/>
                        </a:spcAft>
                        <a:buClr>
                          <a:schemeClr val="dk1"/>
                        </a:buClr>
                        <a:buSzPts val="1700"/>
                        <a:buFont typeface="Arial"/>
                        <a:buNone/>
                      </a:pPr>
                      <a:r>
                        <a:rPr lang="en-US" sz="1600">
                          <a:latin typeface="Poppins"/>
                          <a:ea typeface="Poppins"/>
                          <a:cs typeface="Poppins"/>
                          <a:sym typeface="Poppins"/>
                        </a:rPr>
                        <a:t>IAC</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26</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531675">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Youth</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12</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g2ef844a6a83_0_7"/>
          <p:cNvSpPr txBox="1"/>
          <p:nvPr>
            <p:ph idx="4294967295" type="ctrTitle"/>
          </p:nvPr>
        </p:nvSpPr>
        <p:spPr>
          <a:xfrm>
            <a:off x="3012400" y="406400"/>
            <a:ext cx="6573600" cy="1033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30B1CA"/>
              </a:buClr>
              <a:buSzPts val="4800"/>
              <a:buFont typeface="Calibri"/>
              <a:buNone/>
            </a:pPr>
            <a:r>
              <a:rPr b="1" lang="en-US" sz="4500">
                <a:solidFill>
                  <a:srgbClr val="1F8EBD"/>
                </a:solidFill>
                <a:latin typeface="Poppins"/>
                <a:ea typeface="Poppins"/>
                <a:cs typeface="Poppins"/>
                <a:sym typeface="Poppins"/>
              </a:rPr>
              <a:t>What is Your…</a:t>
            </a:r>
            <a:endParaRPr b="1" sz="4500">
              <a:solidFill>
                <a:srgbClr val="1F8EBD"/>
              </a:solidFill>
              <a:latin typeface="Poppins"/>
              <a:ea typeface="Poppins"/>
              <a:cs typeface="Poppins"/>
              <a:sym typeface="Poppins"/>
            </a:endParaRPr>
          </a:p>
        </p:txBody>
      </p:sp>
      <p:sp>
        <p:nvSpPr>
          <p:cNvPr id="1293" name="Google Shape;1293;g2ef844a6a83_0_7"/>
          <p:cNvSpPr txBox="1"/>
          <p:nvPr>
            <p:ph idx="4294967295" type="ctrTitle"/>
          </p:nvPr>
        </p:nvSpPr>
        <p:spPr>
          <a:xfrm>
            <a:off x="6285367" y="1494233"/>
            <a:ext cx="5873100" cy="1033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30B1CA"/>
              </a:buClr>
              <a:buSzPts val="4800"/>
              <a:buFont typeface="Calibri"/>
              <a:buNone/>
            </a:pPr>
            <a:r>
              <a:rPr b="0" lang="en-US" sz="2400">
                <a:solidFill>
                  <a:srgbClr val="1F8EBD"/>
                </a:solidFill>
              </a:rPr>
              <a:t>Age?</a:t>
            </a:r>
            <a:endParaRPr b="0" sz="2400">
              <a:solidFill>
                <a:srgbClr val="1F8EBD"/>
              </a:solidFill>
            </a:endParaRPr>
          </a:p>
          <a:p>
            <a:pPr indent="0" lvl="0" marL="0" rtl="0" algn="ctr">
              <a:lnSpc>
                <a:spcPct val="90000"/>
              </a:lnSpc>
              <a:spcBef>
                <a:spcPts val="0"/>
              </a:spcBef>
              <a:spcAft>
                <a:spcPts val="0"/>
              </a:spcAft>
              <a:buClr>
                <a:srgbClr val="30B1CA"/>
              </a:buClr>
              <a:buSzPts val="4800"/>
              <a:buFont typeface="Calibri"/>
              <a:buNone/>
            </a:pPr>
            <a:r>
              <a:rPr b="0" lang="en-US" sz="2400">
                <a:solidFill>
                  <a:srgbClr val="1F8EBD"/>
                </a:solidFill>
              </a:rPr>
              <a:t>(98 Responses) </a:t>
            </a:r>
            <a:endParaRPr b="0" sz="2400">
              <a:solidFill>
                <a:srgbClr val="1F8EBD"/>
              </a:solidFill>
            </a:endParaRPr>
          </a:p>
        </p:txBody>
      </p:sp>
      <p:sp>
        <p:nvSpPr>
          <p:cNvPr id="1294" name="Google Shape;1294;g2ef844a6a83_0_7"/>
          <p:cNvSpPr txBox="1"/>
          <p:nvPr/>
        </p:nvSpPr>
        <p:spPr>
          <a:xfrm>
            <a:off x="318801" y="1555233"/>
            <a:ext cx="5386500" cy="911100"/>
          </a:xfrm>
          <a:prstGeom prst="rect">
            <a:avLst/>
          </a:prstGeom>
          <a:noFill/>
          <a:ln>
            <a:noFill/>
          </a:ln>
        </p:spPr>
        <p:txBody>
          <a:bodyPr anchorCtr="0" anchor="t" bIns="121900" lIns="121900" spcFirstLastPara="1" rIns="121900" wrap="square" tIns="121900">
            <a:spAutoFit/>
          </a:bodyPr>
          <a:lstStyle/>
          <a:p>
            <a:pPr indent="0" lvl="0" marL="0" rtl="0" algn="ctr">
              <a:lnSpc>
                <a:spcPct val="90000"/>
              </a:lnSpc>
              <a:spcBef>
                <a:spcPts val="0"/>
              </a:spcBef>
              <a:spcAft>
                <a:spcPts val="0"/>
              </a:spcAft>
              <a:buNone/>
            </a:pPr>
            <a:r>
              <a:rPr lang="en-US" sz="2400">
                <a:solidFill>
                  <a:srgbClr val="1F8EBD"/>
                </a:solidFill>
                <a:latin typeface="Poppins"/>
                <a:ea typeface="Poppins"/>
                <a:cs typeface="Poppins"/>
                <a:sym typeface="Poppins"/>
              </a:rPr>
              <a:t>Zip Code? </a:t>
            </a:r>
            <a:endParaRPr sz="2400">
              <a:solidFill>
                <a:srgbClr val="1F8EBD"/>
              </a:solidFill>
              <a:latin typeface="Poppins"/>
              <a:ea typeface="Poppins"/>
              <a:cs typeface="Poppins"/>
              <a:sym typeface="Poppins"/>
            </a:endParaRPr>
          </a:p>
          <a:p>
            <a:pPr indent="0" lvl="0" marL="0" rtl="0" algn="ctr">
              <a:lnSpc>
                <a:spcPct val="90000"/>
              </a:lnSpc>
              <a:spcBef>
                <a:spcPts val="0"/>
              </a:spcBef>
              <a:spcAft>
                <a:spcPts val="0"/>
              </a:spcAft>
              <a:buNone/>
            </a:pPr>
            <a:r>
              <a:rPr lang="en-US" sz="2400">
                <a:solidFill>
                  <a:srgbClr val="1F8EBD"/>
                </a:solidFill>
                <a:latin typeface="Poppins"/>
                <a:ea typeface="Poppins"/>
                <a:cs typeface="Poppins"/>
                <a:sym typeface="Poppins"/>
              </a:rPr>
              <a:t>(102 Responses) </a:t>
            </a:r>
            <a:endParaRPr sz="2400"/>
          </a:p>
        </p:txBody>
      </p:sp>
      <p:cxnSp>
        <p:nvCxnSpPr>
          <p:cNvPr id="1295" name="Google Shape;1295;g2ef844a6a83_0_7"/>
          <p:cNvCxnSpPr/>
          <p:nvPr/>
        </p:nvCxnSpPr>
        <p:spPr>
          <a:xfrm>
            <a:off x="6285368" y="1649367"/>
            <a:ext cx="0" cy="4759500"/>
          </a:xfrm>
          <a:prstGeom prst="straightConnector1">
            <a:avLst/>
          </a:prstGeom>
          <a:noFill/>
          <a:ln cap="flat" cmpd="sng" w="9525">
            <a:solidFill>
              <a:schemeClr val="dk2"/>
            </a:solidFill>
            <a:prstDash val="solid"/>
            <a:round/>
            <a:headEnd len="med" w="med" type="none"/>
            <a:tailEnd len="med" w="med" type="none"/>
          </a:ln>
        </p:spPr>
      </p:cxnSp>
      <p:pic>
        <p:nvPicPr>
          <p:cNvPr id="1296" name="Google Shape;1296;g2ef844a6a83_0_7" title="Chart"/>
          <p:cNvPicPr preferRelativeResize="0"/>
          <p:nvPr/>
        </p:nvPicPr>
        <p:blipFill>
          <a:blip r:embed="rId3">
            <a:alphaModFix/>
          </a:blip>
          <a:stretch>
            <a:fillRect/>
          </a:stretch>
        </p:blipFill>
        <p:spPr>
          <a:xfrm>
            <a:off x="147133" y="2582067"/>
            <a:ext cx="6063333" cy="3749168"/>
          </a:xfrm>
          <a:prstGeom prst="rect">
            <a:avLst/>
          </a:prstGeom>
          <a:noFill/>
          <a:ln>
            <a:noFill/>
          </a:ln>
        </p:spPr>
      </p:pic>
      <p:pic>
        <p:nvPicPr>
          <p:cNvPr id="1297" name="Google Shape;1297;g2ef844a6a83_0_7" title="Chart"/>
          <p:cNvPicPr preferRelativeResize="0"/>
          <p:nvPr/>
        </p:nvPicPr>
        <p:blipFill>
          <a:blip r:embed="rId4">
            <a:alphaModFix/>
          </a:blip>
          <a:stretch>
            <a:fillRect/>
          </a:stretch>
        </p:blipFill>
        <p:spPr>
          <a:xfrm>
            <a:off x="6360267" y="2667466"/>
            <a:ext cx="5787057" cy="3578367"/>
          </a:xfrm>
          <a:prstGeom prst="rect">
            <a:avLst/>
          </a:prstGeom>
          <a:noFill/>
          <a:ln>
            <a:noFill/>
          </a:ln>
        </p:spPr>
      </p:pic>
      <p:sp>
        <p:nvSpPr>
          <p:cNvPr id="1298" name="Google Shape;1298;g2ef844a6a83_0_7"/>
          <p:cNvSpPr txBox="1"/>
          <p:nvPr/>
        </p:nvSpPr>
        <p:spPr>
          <a:xfrm>
            <a:off x="0" y="326800"/>
            <a:ext cx="3999900" cy="384900"/>
          </a:xfrm>
          <a:prstGeom prst="rect">
            <a:avLst/>
          </a:prstGeom>
          <a:solidFill>
            <a:srgbClr val="1F8EB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g2ef844a6a83_0_17"/>
          <p:cNvSpPr txBox="1"/>
          <p:nvPr>
            <p:ph idx="4294967295" type="ctrTitle"/>
          </p:nvPr>
        </p:nvSpPr>
        <p:spPr>
          <a:xfrm>
            <a:off x="3012400" y="570167"/>
            <a:ext cx="6573600" cy="1033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30B1CA"/>
              </a:buClr>
              <a:buSzPts val="4800"/>
              <a:buFont typeface="Calibri"/>
              <a:buNone/>
            </a:pPr>
            <a:r>
              <a:rPr b="1" lang="en-US" sz="4500">
                <a:solidFill>
                  <a:srgbClr val="1F8EBD"/>
                </a:solidFill>
                <a:latin typeface="Poppins"/>
                <a:ea typeface="Poppins"/>
                <a:cs typeface="Poppins"/>
                <a:sym typeface="Poppins"/>
              </a:rPr>
              <a:t>What is Your…</a:t>
            </a:r>
            <a:endParaRPr b="1" sz="4500">
              <a:solidFill>
                <a:srgbClr val="1F8EBD"/>
              </a:solidFill>
              <a:latin typeface="Poppins"/>
              <a:ea typeface="Poppins"/>
              <a:cs typeface="Poppins"/>
              <a:sym typeface="Poppins"/>
            </a:endParaRPr>
          </a:p>
        </p:txBody>
      </p:sp>
      <p:pic>
        <p:nvPicPr>
          <p:cNvPr id="1304" name="Google Shape;1304;g2ef844a6a83_0_17" title="Chart"/>
          <p:cNvPicPr preferRelativeResize="0"/>
          <p:nvPr/>
        </p:nvPicPr>
        <p:blipFill rotWithShape="1">
          <a:blip r:embed="rId3">
            <a:alphaModFix/>
          </a:blip>
          <a:srcRect b="0" l="2657" r="0" t="0"/>
          <a:stretch/>
        </p:blipFill>
        <p:spPr>
          <a:xfrm>
            <a:off x="318792" y="2579079"/>
            <a:ext cx="5787002" cy="3563578"/>
          </a:xfrm>
          <a:prstGeom prst="rect">
            <a:avLst/>
          </a:prstGeom>
          <a:noFill/>
          <a:ln>
            <a:noFill/>
          </a:ln>
        </p:spPr>
      </p:pic>
      <p:sp>
        <p:nvSpPr>
          <p:cNvPr id="1305" name="Google Shape;1305;g2ef844a6a83_0_17"/>
          <p:cNvSpPr txBox="1"/>
          <p:nvPr>
            <p:ph idx="4294967295" type="ctrTitle"/>
          </p:nvPr>
        </p:nvSpPr>
        <p:spPr>
          <a:xfrm>
            <a:off x="6285367" y="1494233"/>
            <a:ext cx="5873100" cy="1033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30B1CA"/>
              </a:buClr>
              <a:buSzPts val="4800"/>
              <a:buFont typeface="Calibri"/>
              <a:buNone/>
            </a:pPr>
            <a:r>
              <a:rPr b="0" lang="en-US" sz="2400">
                <a:solidFill>
                  <a:srgbClr val="1F8EBD"/>
                </a:solidFill>
              </a:rPr>
              <a:t>Race/Ethnicity? </a:t>
            </a:r>
            <a:endParaRPr b="0" sz="2400">
              <a:solidFill>
                <a:srgbClr val="1F8EBD"/>
              </a:solidFill>
            </a:endParaRPr>
          </a:p>
          <a:p>
            <a:pPr indent="0" lvl="0" marL="0" rtl="0" algn="ctr">
              <a:lnSpc>
                <a:spcPct val="90000"/>
              </a:lnSpc>
              <a:spcBef>
                <a:spcPts val="0"/>
              </a:spcBef>
              <a:spcAft>
                <a:spcPts val="0"/>
              </a:spcAft>
              <a:buClr>
                <a:srgbClr val="30B1CA"/>
              </a:buClr>
              <a:buSzPts val="4800"/>
              <a:buFont typeface="Calibri"/>
              <a:buNone/>
            </a:pPr>
            <a:r>
              <a:rPr b="0" lang="en-US" sz="2400">
                <a:solidFill>
                  <a:srgbClr val="1F8EBD"/>
                </a:solidFill>
              </a:rPr>
              <a:t>(89 Responses) </a:t>
            </a:r>
            <a:endParaRPr b="0" sz="2400">
              <a:solidFill>
                <a:srgbClr val="1F8EBD"/>
              </a:solidFill>
            </a:endParaRPr>
          </a:p>
        </p:txBody>
      </p:sp>
      <p:pic>
        <p:nvPicPr>
          <p:cNvPr id="1306" name="Google Shape;1306;g2ef844a6a83_0_17" title="Chart"/>
          <p:cNvPicPr preferRelativeResize="0"/>
          <p:nvPr/>
        </p:nvPicPr>
        <p:blipFill rotWithShape="1">
          <a:blip r:embed="rId4">
            <a:alphaModFix/>
          </a:blip>
          <a:srcRect b="0" l="0" r="2581" t="0"/>
          <a:stretch/>
        </p:blipFill>
        <p:spPr>
          <a:xfrm>
            <a:off x="6285367" y="2582067"/>
            <a:ext cx="5787000" cy="3557601"/>
          </a:xfrm>
          <a:prstGeom prst="rect">
            <a:avLst/>
          </a:prstGeom>
          <a:noFill/>
          <a:ln>
            <a:noFill/>
          </a:ln>
        </p:spPr>
      </p:pic>
      <p:sp>
        <p:nvSpPr>
          <p:cNvPr id="1307" name="Google Shape;1307;g2ef844a6a83_0_17"/>
          <p:cNvSpPr txBox="1"/>
          <p:nvPr/>
        </p:nvSpPr>
        <p:spPr>
          <a:xfrm>
            <a:off x="318801" y="1555233"/>
            <a:ext cx="5386500" cy="911100"/>
          </a:xfrm>
          <a:prstGeom prst="rect">
            <a:avLst/>
          </a:prstGeom>
          <a:noFill/>
          <a:ln>
            <a:noFill/>
          </a:ln>
        </p:spPr>
        <p:txBody>
          <a:bodyPr anchorCtr="0" anchor="t" bIns="121900" lIns="121900" spcFirstLastPara="1" rIns="121900" wrap="square" tIns="121900">
            <a:spAutoFit/>
          </a:bodyPr>
          <a:lstStyle/>
          <a:p>
            <a:pPr indent="0" lvl="0" marL="0" rtl="0" algn="ctr">
              <a:lnSpc>
                <a:spcPct val="90000"/>
              </a:lnSpc>
              <a:spcBef>
                <a:spcPts val="0"/>
              </a:spcBef>
              <a:spcAft>
                <a:spcPts val="0"/>
              </a:spcAft>
              <a:buNone/>
            </a:pPr>
            <a:r>
              <a:rPr lang="en-US" sz="2400">
                <a:solidFill>
                  <a:srgbClr val="1F8EBD"/>
                </a:solidFill>
                <a:latin typeface="Poppins"/>
                <a:ea typeface="Poppins"/>
                <a:cs typeface="Poppins"/>
                <a:sym typeface="Poppins"/>
              </a:rPr>
              <a:t>Gender? </a:t>
            </a:r>
            <a:endParaRPr sz="2400">
              <a:solidFill>
                <a:srgbClr val="1F8EBD"/>
              </a:solidFill>
              <a:latin typeface="Poppins"/>
              <a:ea typeface="Poppins"/>
              <a:cs typeface="Poppins"/>
              <a:sym typeface="Poppins"/>
            </a:endParaRPr>
          </a:p>
          <a:p>
            <a:pPr indent="0" lvl="0" marL="0" rtl="0" algn="ctr">
              <a:lnSpc>
                <a:spcPct val="90000"/>
              </a:lnSpc>
              <a:spcBef>
                <a:spcPts val="0"/>
              </a:spcBef>
              <a:spcAft>
                <a:spcPts val="0"/>
              </a:spcAft>
              <a:buNone/>
            </a:pPr>
            <a:r>
              <a:rPr lang="en-US" sz="2400">
                <a:solidFill>
                  <a:srgbClr val="1F8EBD"/>
                </a:solidFill>
                <a:latin typeface="Poppins"/>
                <a:ea typeface="Poppins"/>
                <a:cs typeface="Poppins"/>
                <a:sym typeface="Poppins"/>
              </a:rPr>
              <a:t>(94 Responses) </a:t>
            </a:r>
            <a:endParaRPr sz="2400"/>
          </a:p>
        </p:txBody>
      </p:sp>
      <p:cxnSp>
        <p:nvCxnSpPr>
          <p:cNvPr id="1308" name="Google Shape;1308;g2ef844a6a83_0_17"/>
          <p:cNvCxnSpPr/>
          <p:nvPr/>
        </p:nvCxnSpPr>
        <p:spPr>
          <a:xfrm>
            <a:off x="6285368" y="1649367"/>
            <a:ext cx="0" cy="4759500"/>
          </a:xfrm>
          <a:prstGeom prst="straightConnector1">
            <a:avLst/>
          </a:prstGeom>
          <a:noFill/>
          <a:ln cap="flat" cmpd="sng" w="9525">
            <a:solidFill>
              <a:schemeClr val="dk2"/>
            </a:solidFill>
            <a:prstDash val="solid"/>
            <a:round/>
            <a:headEnd len="med" w="med" type="none"/>
            <a:tailEnd len="med" w="med" type="none"/>
          </a:ln>
        </p:spPr>
      </p:cxnSp>
      <p:sp>
        <p:nvSpPr>
          <p:cNvPr id="1309" name="Google Shape;1309;g2ef844a6a83_0_17"/>
          <p:cNvSpPr txBox="1"/>
          <p:nvPr/>
        </p:nvSpPr>
        <p:spPr>
          <a:xfrm>
            <a:off x="0" y="326800"/>
            <a:ext cx="3999900" cy="384900"/>
          </a:xfrm>
          <a:prstGeom prst="rect">
            <a:avLst/>
          </a:prstGeom>
          <a:solidFill>
            <a:srgbClr val="1F8EB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33"/>
          <p:cNvSpPr/>
          <p:nvPr/>
        </p:nvSpPr>
        <p:spPr>
          <a:xfrm>
            <a:off x="11620500" y="6413500"/>
            <a:ext cx="365100" cy="317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15" name="Google Shape;1315;p33"/>
          <p:cNvSpPr txBox="1"/>
          <p:nvPr/>
        </p:nvSpPr>
        <p:spPr>
          <a:xfrm>
            <a:off x="0" y="1867350"/>
            <a:ext cx="42633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lang="en-US" sz="4500">
                <a:solidFill>
                  <a:srgbClr val="0074A2"/>
                </a:solidFill>
                <a:latin typeface="Poppins"/>
                <a:ea typeface="Poppins"/>
                <a:cs typeface="Poppins"/>
                <a:sym typeface="Poppins"/>
              </a:rPr>
              <a:t>Quantitative</a:t>
            </a:r>
            <a:r>
              <a:rPr b="1" lang="en-US" sz="4500">
                <a:solidFill>
                  <a:srgbClr val="0074A2"/>
                </a:solidFill>
                <a:latin typeface="Poppins"/>
                <a:ea typeface="Poppins"/>
                <a:cs typeface="Poppins"/>
                <a:sym typeface="Poppins"/>
              </a:rPr>
              <a:t> </a:t>
            </a:r>
            <a:r>
              <a:rPr b="1" i="0" lang="en-US" sz="4500" u="none" cap="none" strike="noStrike">
                <a:solidFill>
                  <a:srgbClr val="0074A2"/>
                </a:solidFill>
                <a:latin typeface="Poppins"/>
                <a:ea typeface="Poppins"/>
                <a:cs typeface="Poppins"/>
                <a:sym typeface="Poppins"/>
              </a:rPr>
              <a:t>Data Sources</a:t>
            </a:r>
            <a:endParaRPr b="1" i="0" sz="4500" u="none" cap="none" strike="noStrike">
              <a:solidFill>
                <a:srgbClr val="000000"/>
              </a:solidFill>
              <a:latin typeface="Poppins"/>
              <a:ea typeface="Poppins"/>
              <a:cs typeface="Poppins"/>
              <a:sym typeface="Poppins"/>
            </a:endParaRPr>
          </a:p>
        </p:txBody>
      </p:sp>
      <p:sp>
        <p:nvSpPr>
          <p:cNvPr id="1316" name="Google Shape;1316;p33"/>
          <p:cNvSpPr txBox="1"/>
          <p:nvPr/>
        </p:nvSpPr>
        <p:spPr>
          <a:xfrm>
            <a:off x="4409225" y="81150"/>
            <a:ext cx="7762800" cy="6864900"/>
          </a:xfrm>
          <a:prstGeom prst="rect">
            <a:avLst/>
          </a:prstGeom>
          <a:noFill/>
          <a:ln>
            <a:noFill/>
          </a:ln>
        </p:spPr>
        <p:txBody>
          <a:bodyPr anchorCtr="0" anchor="t" bIns="45700" lIns="91425" spcFirstLastPara="1" rIns="91425" wrap="square" tIns="45700">
            <a:spAutoFit/>
          </a:bodyPr>
          <a:lstStyle/>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Community Health Needs Assessment (CHNA); </a:t>
            </a:r>
            <a:r>
              <a:rPr i="0" lang="en-US" sz="1000" u="sng" cap="none" strike="noStrike">
                <a:solidFill>
                  <a:schemeClr val="hlink"/>
                </a:solidFill>
                <a:latin typeface="Poppins"/>
                <a:ea typeface="Poppins"/>
                <a:cs typeface="Poppins"/>
                <a:sym typeface="Poppins"/>
                <a:hlinkClick r:id="rId3"/>
              </a:rPr>
              <a:t>https://www.calverthealthmedicine.org/Uploads/Public/Documents/CommunityResources/CalvertHealth%20FY%202023-2025%20CHNA%20Report%20Final.pdf</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Maryland State Department of Education; </a:t>
            </a:r>
            <a:r>
              <a:rPr i="0" lang="en-US" sz="1000" u="sng" cap="none" strike="noStrike">
                <a:solidFill>
                  <a:schemeClr val="hlink"/>
                </a:solidFill>
                <a:latin typeface="Poppins"/>
                <a:ea typeface="Poppins"/>
                <a:cs typeface="Poppins"/>
                <a:sym typeface="Poppins"/>
                <a:hlinkClick r:id="rId4"/>
              </a:rPr>
              <a:t>https://reportcard.msde.maryland.gov/Graphs/#/AtaGlance/Index/3/17/6/04/XXXX/2023</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Calvert County Public School District; </a:t>
            </a:r>
            <a:r>
              <a:rPr i="0" lang="en-US" sz="1000" u="sng" cap="none" strike="noStrike">
                <a:solidFill>
                  <a:schemeClr val="hlink"/>
                </a:solidFill>
                <a:latin typeface="Poppins"/>
                <a:ea typeface="Poppins"/>
                <a:cs typeface="Poppins"/>
                <a:sym typeface="Poppins"/>
                <a:hlinkClick r:id="rId5"/>
              </a:rPr>
              <a:t>https://www.calvertnet.k12.md.us/district-information</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Youth Risk Behavior Survey; </a:t>
            </a:r>
            <a:r>
              <a:rPr i="0" lang="en-US" sz="1000" u="sng" cap="none" strike="noStrike">
                <a:solidFill>
                  <a:schemeClr val="hlink"/>
                </a:solidFill>
                <a:latin typeface="Poppins"/>
                <a:ea typeface="Poppins"/>
                <a:cs typeface="Poppins"/>
                <a:sym typeface="Poppins"/>
                <a:hlinkClick r:id="rId6"/>
              </a:rPr>
              <a:t>https://health.maryland.gov/phpa/ccdpc/Reports/Pages/State-Level-Data,-2021-2022.aspx</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The United States Census; </a:t>
            </a:r>
            <a:r>
              <a:rPr i="0" lang="en-US" sz="1000" u="sng" cap="none" strike="noStrike">
                <a:solidFill>
                  <a:schemeClr val="hlink"/>
                </a:solidFill>
                <a:latin typeface="Poppins"/>
                <a:ea typeface="Poppins"/>
                <a:cs typeface="Poppins"/>
                <a:sym typeface="Poppins"/>
                <a:hlinkClick r:id="rId7"/>
              </a:rPr>
              <a:t>https://data.census.gov/profile/Calvert_County,_Maryland?g=050XX00US24009 </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Maryland Family Network Child care Demographic Survey; </a:t>
            </a:r>
            <a:r>
              <a:rPr i="0" lang="en-US" sz="1000" u="sng" cap="none" strike="noStrike">
                <a:solidFill>
                  <a:schemeClr val="hlink"/>
                </a:solidFill>
                <a:latin typeface="Poppins"/>
                <a:ea typeface="Poppins"/>
                <a:cs typeface="Poppins"/>
                <a:sym typeface="Poppins"/>
                <a:hlinkClick r:id="rId8"/>
              </a:rPr>
              <a:t>https://www.marylandfamilynetwork.org/sites/default/files/2024-01/Calvert.pdf</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Kindergarten Readiness Assessment; </a:t>
            </a:r>
            <a:r>
              <a:rPr i="0" lang="en-US" sz="1000" u="sng" cap="none" strike="noStrike">
                <a:solidFill>
                  <a:schemeClr val="hlink"/>
                </a:solidFill>
                <a:latin typeface="Poppins"/>
                <a:ea typeface="Poppins"/>
                <a:cs typeface="Poppins"/>
                <a:sym typeface="Poppins"/>
                <a:hlinkClick r:id="rId9"/>
              </a:rPr>
              <a:t>https://earlychildhood.marylandpublicschools.org/kindergarten-readiness-report</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Maryland Department of Health; </a:t>
            </a:r>
            <a:r>
              <a:rPr i="0" lang="en-US" sz="1000" u="sng" cap="none" strike="noStrike">
                <a:solidFill>
                  <a:schemeClr val="hlink"/>
                </a:solidFill>
                <a:latin typeface="Poppins"/>
                <a:ea typeface="Poppins"/>
                <a:cs typeface="Poppins"/>
                <a:sym typeface="Poppins"/>
                <a:hlinkClick r:id="rId10"/>
              </a:rPr>
              <a:t>https://health.maryland.gov/vsa/Pages/reports.aspx</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Maryland Department of Human Services; </a:t>
            </a:r>
            <a:r>
              <a:rPr i="0" lang="en-US" sz="1000" u="sng" cap="none" strike="noStrike">
                <a:solidFill>
                  <a:schemeClr val="hlink"/>
                </a:solidFill>
                <a:latin typeface="Poppins"/>
                <a:ea typeface="Poppins"/>
                <a:cs typeface="Poppins"/>
                <a:sym typeface="Poppins"/>
                <a:hlinkClick r:id="rId11"/>
              </a:rPr>
              <a:t>https://dhs.maryland.gov/business-center/documents/data-and-reports/</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Calvert County Department of Health; </a:t>
            </a:r>
            <a:r>
              <a:rPr i="0" lang="en-US" sz="1000" u="sng" cap="none" strike="noStrike">
                <a:solidFill>
                  <a:schemeClr val="hlink"/>
                </a:solidFill>
                <a:latin typeface="Poppins"/>
                <a:ea typeface="Poppins"/>
                <a:cs typeface="Poppins"/>
                <a:sym typeface="Poppins"/>
                <a:hlinkClick r:id="rId12"/>
              </a:rPr>
              <a:t>https://www.calverthealth.org/</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Annie E. Casey, Data Center; </a:t>
            </a:r>
            <a:r>
              <a:rPr i="0" lang="en-US" sz="1000" u="sng" cap="none" strike="noStrike">
                <a:solidFill>
                  <a:schemeClr val="hlink"/>
                </a:solidFill>
                <a:latin typeface="Poppins"/>
                <a:ea typeface="Poppins"/>
                <a:cs typeface="Poppins"/>
                <a:sym typeface="Poppins"/>
                <a:hlinkClick r:id="rId13"/>
              </a:rPr>
              <a:t>https://datacenter.aecf.org/data?location=MD#MD/5/0/char/0</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Feeding America; </a:t>
            </a:r>
            <a:r>
              <a:rPr i="0" lang="en-US" sz="1000" u="sng" cap="none" strike="noStrike">
                <a:solidFill>
                  <a:schemeClr val="hlink"/>
                </a:solidFill>
                <a:latin typeface="Poppins"/>
                <a:ea typeface="Poppins"/>
                <a:cs typeface="Poppins"/>
                <a:sym typeface="Poppins"/>
                <a:hlinkClick r:id="rId14"/>
              </a:rPr>
              <a:t>https://map.feedingamerica.org/county/2018/child/maryland/county/calvert</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74A2"/>
              </a:buClr>
              <a:buSzPts val="1000"/>
              <a:buFont typeface="Poppins"/>
              <a:buChar char="•"/>
            </a:pPr>
            <a:r>
              <a:rPr i="0" lang="en-US" sz="1000" u="none" cap="none" strike="noStrike">
                <a:solidFill>
                  <a:srgbClr val="000000"/>
                </a:solidFill>
                <a:latin typeface="Poppins"/>
                <a:ea typeface="Poppins"/>
                <a:cs typeface="Poppins"/>
                <a:sym typeface="Poppins"/>
              </a:rPr>
              <a:t>Healthy Calvert; </a:t>
            </a:r>
            <a:r>
              <a:rPr i="0" lang="en-US" sz="1000" u="sng" cap="none" strike="noStrike">
                <a:solidFill>
                  <a:schemeClr val="hlink"/>
                </a:solidFill>
                <a:latin typeface="Poppins"/>
                <a:ea typeface="Poppins"/>
                <a:cs typeface="Poppins"/>
                <a:sym typeface="Poppins"/>
                <a:hlinkClick r:id="rId15"/>
              </a:rPr>
              <a:t>https://www.healthycalvert.org/</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Bullying, Harassment, or Intimidation in Maryland Public Schools SY 2021-2022: </a:t>
            </a:r>
            <a:r>
              <a:rPr i="0" lang="en-US" sz="1000" u="sng" cap="none" strike="noStrike">
                <a:solidFill>
                  <a:schemeClr val="hlink"/>
                </a:solidFill>
                <a:latin typeface="Poppins"/>
                <a:ea typeface="Poppins"/>
                <a:cs typeface="Poppins"/>
                <a:sym typeface="Poppins"/>
                <a:hlinkClick r:id="rId16"/>
              </a:rPr>
              <a:t>https://marylandpublicschools.org/about/Documents/DSFSS/SSSP/Bullying/Bullying-Legislative-Report-2021-22.pdf</a:t>
            </a:r>
            <a:r>
              <a:rPr i="0" lang="en-US" sz="1000" u="none" cap="none" strike="noStrike">
                <a:solidFill>
                  <a:srgbClr val="000000"/>
                </a:solidFill>
                <a:latin typeface="Poppins"/>
                <a:ea typeface="Poppins"/>
                <a:cs typeface="Poppins"/>
                <a:sym typeface="Poppins"/>
              </a:rPr>
              <a:t> </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National Low Income Housing Coalition; </a:t>
            </a:r>
            <a:r>
              <a:rPr i="0" lang="en-US" sz="1000" u="sng" cap="none" strike="noStrike">
                <a:solidFill>
                  <a:schemeClr val="hlink"/>
                </a:solidFill>
                <a:latin typeface="Poppins"/>
                <a:ea typeface="Poppins"/>
                <a:cs typeface="Poppins"/>
                <a:sym typeface="Poppins"/>
                <a:hlinkClick r:id="rId17"/>
              </a:rPr>
              <a:t>https://nlihc.org/oor/state/md</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ALICE Data 2022;</a:t>
            </a:r>
            <a:r>
              <a:rPr i="0" lang="en-US" sz="1000" u="sng" cap="none" strike="noStrike">
                <a:solidFill>
                  <a:schemeClr val="hlink"/>
                </a:solidFill>
                <a:latin typeface="Poppins"/>
                <a:ea typeface="Poppins"/>
                <a:cs typeface="Poppins"/>
                <a:sym typeface="Poppins"/>
                <a:hlinkClick r:id="rId18"/>
              </a:rPr>
              <a:t> https://www.unitedforalice.org/maryland</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Survey of Services Annual Reports</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Maryland County Crime Dashboard, 202 Uniform Crime Report 2, 2023 GOCCP Annual Report; </a:t>
            </a:r>
            <a:r>
              <a:rPr i="0" lang="en-US" sz="1000" u="sng" cap="none" strike="noStrike">
                <a:solidFill>
                  <a:schemeClr val="hlink"/>
                </a:solidFill>
                <a:latin typeface="Poppins"/>
                <a:ea typeface="Poppins"/>
                <a:cs typeface="Poppins"/>
                <a:sym typeface="Poppins"/>
                <a:hlinkClick r:id="rId19"/>
              </a:rPr>
              <a:t>https://app.powerbigov.us/view?r=eyJrIjoiMDMxZjkzNDUtZTEyZi00MGNmLTkwMTUtMWEwNGVmZTdlMWZkIiwidCI6IjYwYWZlOWUyLTQ5Y2QtNDliMS04ODUxLTY0ZGYwMjc2YTJlOCJ9&amp;pageName=ReportSection4</a:t>
            </a:r>
            <a:endParaRPr i="0" sz="1000" u="none" cap="none" strike="noStrike">
              <a:solidFill>
                <a:srgbClr val="000000"/>
              </a:solidFill>
              <a:latin typeface="Poppins"/>
              <a:ea typeface="Poppins"/>
              <a:cs typeface="Poppins"/>
              <a:sym typeface="Poppins"/>
            </a:endParaRPr>
          </a:p>
          <a:p>
            <a:pPr indent="-241300" lvl="0" marL="28575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Department of Juvenile Services Data Resource Guide 2023; </a:t>
            </a:r>
            <a:r>
              <a:rPr i="0" lang="en-US" sz="1000" u="sng" cap="none" strike="noStrike">
                <a:solidFill>
                  <a:schemeClr val="hlink"/>
                </a:solidFill>
                <a:latin typeface="Poppins"/>
                <a:ea typeface="Poppins"/>
                <a:cs typeface="Poppins"/>
                <a:sym typeface="Poppins"/>
                <a:hlinkClick r:id="rId20"/>
              </a:rPr>
              <a:t>https://djs.maryland.gov/Documents/DRG/Data_Resource_Guide_FY2023.pdf</a:t>
            </a:r>
            <a:endParaRPr sz="1000">
              <a:latin typeface="Poppins"/>
              <a:ea typeface="Poppins"/>
              <a:cs typeface="Poppins"/>
              <a:sym typeface="Poppins"/>
            </a:endParaRPr>
          </a:p>
          <a:p>
            <a:pPr indent="-241300" lvl="0" marL="285750" marR="0" rtl="0" algn="l">
              <a:lnSpc>
                <a:spcPct val="100000"/>
              </a:lnSpc>
              <a:spcBef>
                <a:spcPts val="0"/>
              </a:spcBef>
              <a:spcAft>
                <a:spcPts val="0"/>
              </a:spcAft>
              <a:buSzPts val="1000"/>
              <a:buFont typeface="Poppins"/>
              <a:buChar char="•"/>
            </a:pPr>
            <a:r>
              <a:rPr lang="en-US" sz="1000">
                <a:latin typeface="Poppins"/>
                <a:ea typeface="Poppins"/>
                <a:cs typeface="Poppins"/>
                <a:sym typeface="Poppins"/>
              </a:rPr>
              <a:t>DJS Recidivism Rates and Outcome Measures; </a:t>
            </a:r>
            <a:r>
              <a:rPr lang="en-US" sz="1000" u="sng">
                <a:solidFill>
                  <a:schemeClr val="hlink"/>
                </a:solidFill>
                <a:latin typeface="Poppins"/>
                <a:ea typeface="Poppins"/>
                <a:cs typeface="Poppins"/>
                <a:sym typeface="Poppins"/>
                <a:hlinkClick r:id="rId21"/>
              </a:rPr>
              <a:t>https://djs.maryland.gov/Documents/DRG/Recidivism.pdf</a:t>
            </a:r>
            <a:endParaRPr sz="1000">
              <a:latin typeface="Poppins"/>
              <a:ea typeface="Poppins"/>
              <a:cs typeface="Poppins"/>
              <a:sym typeface="Poppins"/>
            </a:endParaRPr>
          </a:p>
          <a:p>
            <a:pPr indent="-241300" lvl="0" marL="285750" marR="0" rtl="0" algn="l">
              <a:lnSpc>
                <a:spcPct val="100000"/>
              </a:lnSpc>
              <a:spcBef>
                <a:spcPts val="0"/>
              </a:spcBef>
              <a:spcAft>
                <a:spcPts val="0"/>
              </a:spcAft>
              <a:buSzPts val="1000"/>
              <a:buFont typeface="Poppins"/>
              <a:buChar char="•"/>
            </a:pPr>
            <a:r>
              <a:rPr lang="en-US" sz="1000">
                <a:latin typeface="Poppins"/>
                <a:ea typeface="Poppins"/>
                <a:cs typeface="Poppins"/>
                <a:sym typeface="Poppins"/>
              </a:rPr>
              <a:t>Governor’s Office of Crime Prevention and Policy; </a:t>
            </a:r>
            <a:r>
              <a:rPr lang="en-US" sz="1000" u="sng">
                <a:solidFill>
                  <a:schemeClr val="hlink"/>
                </a:solidFill>
                <a:latin typeface="Poppins"/>
                <a:ea typeface="Poppins"/>
                <a:cs typeface="Poppins"/>
                <a:sym typeface="Poppins"/>
                <a:hlinkClick r:id="rId22"/>
              </a:rPr>
              <a:t>https://gocpp.maryland.gov/</a:t>
            </a:r>
            <a:endParaRPr sz="1000">
              <a:latin typeface="Poppins"/>
              <a:ea typeface="Poppins"/>
              <a:cs typeface="Poppins"/>
              <a:sym typeface="Poppins"/>
            </a:endParaRPr>
          </a:p>
          <a:p>
            <a:pPr indent="-241300" lvl="0" marL="285750" marR="0" rtl="0" algn="l">
              <a:lnSpc>
                <a:spcPct val="100000"/>
              </a:lnSpc>
              <a:spcBef>
                <a:spcPts val="0"/>
              </a:spcBef>
              <a:spcAft>
                <a:spcPts val="0"/>
              </a:spcAft>
              <a:buSzPts val="1000"/>
              <a:buFont typeface="Poppins"/>
              <a:buChar char="•"/>
            </a:pPr>
            <a:r>
              <a:rPr lang="en-US" sz="1000">
                <a:latin typeface="Poppins"/>
                <a:ea typeface="Poppins"/>
                <a:cs typeface="Poppins"/>
                <a:sym typeface="Poppins"/>
              </a:rPr>
              <a:t>MARF Data Report</a:t>
            </a:r>
            <a:endParaRPr sz="1000">
              <a:latin typeface="Poppins"/>
              <a:ea typeface="Poppins"/>
              <a:cs typeface="Poppins"/>
              <a:sym typeface="Poppins"/>
            </a:endParaRPr>
          </a:p>
          <a:p>
            <a:pPr indent="-241300" lvl="0" marL="285750" marR="0" rtl="0" algn="l">
              <a:lnSpc>
                <a:spcPct val="100000"/>
              </a:lnSpc>
              <a:spcBef>
                <a:spcPts val="0"/>
              </a:spcBef>
              <a:spcAft>
                <a:spcPts val="0"/>
              </a:spcAft>
              <a:buSzPts val="1000"/>
              <a:buFont typeface="Poppins"/>
              <a:buChar char="•"/>
            </a:pPr>
            <a:r>
              <a:rPr lang="en-US" sz="1000">
                <a:latin typeface="Poppins"/>
                <a:ea typeface="Poppins"/>
                <a:cs typeface="Poppins"/>
                <a:sym typeface="Poppins"/>
              </a:rPr>
              <a:t>Annual Report on Behavioral Health Services for Children</a:t>
            </a:r>
            <a:endParaRPr sz="1000">
              <a:latin typeface="Poppins"/>
              <a:ea typeface="Poppins"/>
              <a:cs typeface="Poppins"/>
              <a:sym typeface="Poppins"/>
            </a:endParaRPr>
          </a:p>
          <a:p>
            <a:pPr indent="-241300" lvl="0" marL="285750" marR="0" rtl="0" algn="l">
              <a:lnSpc>
                <a:spcPct val="100000"/>
              </a:lnSpc>
              <a:spcBef>
                <a:spcPts val="0"/>
              </a:spcBef>
              <a:spcAft>
                <a:spcPts val="0"/>
              </a:spcAft>
              <a:buSzPts val="1000"/>
              <a:buFont typeface="Poppins"/>
              <a:buChar char="•"/>
            </a:pPr>
            <a:r>
              <a:rPr lang="en-US" sz="1000">
                <a:latin typeface="Poppins"/>
                <a:ea typeface="Poppins"/>
                <a:cs typeface="Poppins"/>
                <a:sym typeface="Poppins"/>
              </a:rPr>
              <a:t>Maryland Vital Statistics Reports 2018; </a:t>
            </a:r>
            <a:r>
              <a:rPr lang="en-US" sz="1000" u="sng">
                <a:solidFill>
                  <a:schemeClr val="hlink"/>
                </a:solidFill>
                <a:latin typeface="Poppins"/>
                <a:ea typeface="Poppins"/>
                <a:cs typeface="Poppins"/>
                <a:sym typeface="Poppins"/>
                <a:hlinkClick r:id="rId23"/>
              </a:rPr>
              <a:t>https://health.maryland.gov/vsa/Documents/Reports%20and%20Data/Annual%20Reports/2018annual_rev3.pdf</a:t>
            </a:r>
            <a:endParaRPr sz="1000">
              <a:latin typeface="Poppins"/>
              <a:ea typeface="Poppins"/>
              <a:cs typeface="Poppins"/>
              <a:sym typeface="Poppins"/>
            </a:endParaRPr>
          </a:p>
          <a:p>
            <a:pPr indent="-241300" lvl="0" marL="285750" marR="0" rtl="0" algn="l">
              <a:lnSpc>
                <a:spcPct val="100000"/>
              </a:lnSpc>
              <a:spcBef>
                <a:spcPts val="0"/>
              </a:spcBef>
              <a:spcAft>
                <a:spcPts val="0"/>
              </a:spcAft>
              <a:buSzPts val="1000"/>
              <a:buFont typeface="Poppins"/>
              <a:buChar char="•"/>
            </a:pPr>
            <a:r>
              <a:rPr lang="en-US" sz="1000">
                <a:latin typeface="Poppins"/>
                <a:ea typeface="Poppins"/>
                <a:cs typeface="Poppins"/>
                <a:sym typeface="Poppins"/>
              </a:rPr>
              <a:t>Maryland Vital Statistics Reports 2019; </a:t>
            </a:r>
            <a:r>
              <a:rPr lang="en-US" sz="1000" u="sng">
                <a:solidFill>
                  <a:schemeClr val="hlink"/>
                </a:solidFill>
                <a:latin typeface="Poppins"/>
                <a:ea typeface="Poppins"/>
                <a:cs typeface="Poppins"/>
                <a:sym typeface="Poppins"/>
                <a:hlinkClick r:id="rId24"/>
              </a:rPr>
              <a:t>https://health.maryland.gov/vsa/Documents/Reports%20and%20Data/Annual%20Reports/2019Annual.pdf</a:t>
            </a:r>
            <a:endParaRPr sz="1000">
              <a:latin typeface="Poppins"/>
              <a:ea typeface="Poppins"/>
              <a:cs typeface="Poppins"/>
              <a:sym typeface="Poppins"/>
            </a:endParaRPr>
          </a:p>
          <a:p>
            <a:pPr indent="-241300" lvl="0" marL="285750" marR="0" rtl="0" algn="l">
              <a:lnSpc>
                <a:spcPct val="100000"/>
              </a:lnSpc>
              <a:spcBef>
                <a:spcPts val="0"/>
              </a:spcBef>
              <a:spcAft>
                <a:spcPts val="0"/>
              </a:spcAft>
              <a:buSzPts val="1000"/>
              <a:buFont typeface="Poppins"/>
              <a:buChar char="•"/>
            </a:pPr>
            <a:r>
              <a:rPr lang="en-US" sz="1000">
                <a:latin typeface="Poppins"/>
                <a:ea typeface="Poppins"/>
                <a:cs typeface="Poppins"/>
                <a:sym typeface="Poppins"/>
              </a:rPr>
              <a:t>Maryland Vital Statistics Reports 2020; </a:t>
            </a:r>
            <a:r>
              <a:rPr lang="en-US" sz="1000" u="sng">
                <a:solidFill>
                  <a:schemeClr val="hlink"/>
                </a:solidFill>
                <a:latin typeface="Poppins"/>
                <a:ea typeface="Poppins"/>
                <a:cs typeface="Poppins"/>
                <a:sym typeface="Poppins"/>
                <a:hlinkClick r:id="rId25"/>
              </a:rPr>
              <a:t>https://health.maryland.gov/vsa/Documents/Reports%20and%20Data/Annual%20Reports/2020Annual.pdf</a:t>
            </a:r>
            <a:endParaRPr sz="1000">
              <a:latin typeface="Poppins"/>
              <a:ea typeface="Poppins"/>
              <a:cs typeface="Poppins"/>
              <a:sym typeface="Poppins"/>
            </a:endParaRPr>
          </a:p>
          <a:p>
            <a:pPr indent="-241300" lvl="0" marL="285750" marR="0" rtl="0" algn="l">
              <a:lnSpc>
                <a:spcPct val="100000"/>
              </a:lnSpc>
              <a:spcBef>
                <a:spcPts val="0"/>
              </a:spcBef>
              <a:spcAft>
                <a:spcPts val="0"/>
              </a:spcAft>
              <a:buSzPts val="1000"/>
              <a:buFont typeface="Poppins"/>
              <a:buChar char="•"/>
            </a:pPr>
            <a:r>
              <a:rPr lang="en-US" sz="1000">
                <a:latin typeface="Poppins"/>
                <a:ea typeface="Poppins"/>
                <a:cs typeface="Poppins"/>
                <a:sym typeface="Poppins"/>
              </a:rPr>
              <a:t>Maryland Vital Statistics Reports 2021; </a:t>
            </a:r>
            <a:r>
              <a:rPr lang="en-US" sz="1000" u="sng">
                <a:solidFill>
                  <a:schemeClr val="hlink"/>
                </a:solidFill>
                <a:latin typeface="Poppins"/>
                <a:ea typeface="Poppins"/>
                <a:cs typeface="Poppins"/>
                <a:sym typeface="Poppins"/>
                <a:hlinkClick r:id="rId26"/>
              </a:rPr>
              <a:t>https://health.maryland.gov/vsa/Documents/Reports%20and%20Data/Annual%20Reports/2021AnnualReport_Final_v1023.pdf</a:t>
            </a:r>
            <a:endParaRPr sz="10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f0d78b0129_0_218"/>
          <p:cNvSpPr txBox="1"/>
          <p:nvPr/>
        </p:nvSpPr>
        <p:spPr>
          <a:xfrm>
            <a:off x="0" y="585650"/>
            <a:ext cx="12025800" cy="795600"/>
          </a:xfrm>
          <a:prstGeom prst="rect">
            <a:avLst/>
          </a:prstGeom>
          <a:noFill/>
          <a:ln>
            <a:noFill/>
          </a:ln>
        </p:spPr>
        <p:txBody>
          <a:bodyPr anchorCtr="0" anchor="t" bIns="0" lIns="0" spcFirstLastPara="1" rIns="0" wrap="square" tIns="12700">
            <a:noAutofit/>
          </a:bodyPr>
          <a:lstStyle/>
          <a:p>
            <a:pPr indent="0" lvl="0" marL="0" rtl="0" algn="ctr">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In your opinion, what are the top four challenges children, youth and their families face in Calvert County?</a:t>
            </a:r>
            <a:endParaRPr b="1" sz="2400">
              <a:solidFill>
                <a:srgbClr val="1F8EBD"/>
              </a:solidFill>
              <a:latin typeface="Poppins"/>
              <a:ea typeface="Poppins"/>
              <a:cs typeface="Poppins"/>
              <a:sym typeface="Poppins"/>
            </a:endParaRPr>
          </a:p>
          <a:p>
            <a:pPr indent="0" lvl="0" marL="0" rtl="0" algn="ctr">
              <a:spcBef>
                <a:spcPts val="0"/>
              </a:spcBef>
              <a:spcAft>
                <a:spcPts val="0"/>
              </a:spcAft>
              <a:buClr>
                <a:srgbClr val="000000"/>
              </a:buClr>
              <a:buSzPts val="2400"/>
              <a:buFont typeface="Arial"/>
              <a:buNone/>
            </a:pPr>
            <a:r>
              <a:t/>
            </a:r>
            <a:endParaRPr b="1" sz="24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400"/>
              <a:buFont typeface="Arial"/>
              <a:buNone/>
            </a:pPr>
            <a:r>
              <a:t/>
            </a:r>
            <a:endParaRPr b="1" sz="2400">
              <a:solidFill>
                <a:schemeClr val="dk1"/>
              </a:solidFill>
              <a:latin typeface="Poppins"/>
              <a:ea typeface="Poppins"/>
              <a:cs typeface="Poppins"/>
              <a:sym typeface="Poppins"/>
            </a:endParaRPr>
          </a:p>
        </p:txBody>
      </p:sp>
      <p:sp>
        <p:nvSpPr>
          <p:cNvPr id="374" name="Google Shape;374;g2f0d78b0129_0_218"/>
          <p:cNvSpPr txBox="1"/>
          <p:nvPr/>
        </p:nvSpPr>
        <p:spPr>
          <a:xfrm>
            <a:off x="29400" y="2372900"/>
            <a:ext cx="3855900" cy="2921400"/>
          </a:xfrm>
          <a:prstGeom prst="rect">
            <a:avLst/>
          </a:prstGeom>
          <a:noFill/>
          <a:ln>
            <a:noFill/>
          </a:ln>
        </p:spPr>
        <p:txBody>
          <a:bodyPr anchorCtr="0" anchor="t" bIns="121900" lIns="121900" spcFirstLastPara="1" rIns="121900" wrap="square" tIns="121900">
            <a:spAutoFit/>
          </a:bodyPr>
          <a:lstStyle/>
          <a:p>
            <a:pPr indent="-444500" lvl="0" marL="609600" rtl="0" algn="l">
              <a:lnSpc>
                <a:spcPct val="115000"/>
              </a:lnSpc>
              <a:spcBef>
                <a:spcPts val="0"/>
              </a:spcBef>
              <a:spcAft>
                <a:spcPts val="0"/>
              </a:spcAft>
              <a:buClr>
                <a:srgbClr val="0D0D0D"/>
              </a:buClr>
              <a:buSzPts val="2200"/>
              <a:buFont typeface="Poppins"/>
              <a:buAutoNum type="arabicPeriod"/>
            </a:pPr>
            <a:r>
              <a:rPr lang="en-US" sz="2200">
                <a:solidFill>
                  <a:srgbClr val="0D0D0D"/>
                </a:solidFill>
                <a:latin typeface="Poppins"/>
                <a:ea typeface="Poppins"/>
                <a:cs typeface="Poppins"/>
                <a:sym typeface="Poppins"/>
              </a:rPr>
              <a:t>Affordable housing</a:t>
            </a:r>
            <a:endParaRPr sz="2200">
              <a:solidFill>
                <a:srgbClr val="0D0D0D"/>
              </a:solidFill>
              <a:latin typeface="Poppins"/>
              <a:ea typeface="Poppins"/>
              <a:cs typeface="Poppins"/>
              <a:sym typeface="Poppins"/>
            </a:endParaRPr>
          </a:p>
          <a:p>
            <a:pPr indent="-444500" lvl="0" marL="609600" rtl="0" algn="l">
              <a:lnSpc>
                <a:spcPct val="115000"/>
              </a:lnSpc>
              <a:spcBef>
                <a:spcPts val="0"/>
              </a:spcBef>
              <a:spcAft>
                <a:spcPts val="0"/>
              </a:spcAft>
              <a:buClr>
                <a:srgbClr val="0D0D0D"/>
              </a:buClr>
              <a:buSzPts val="2200"/>
              <a:buFont typeface="Poppins"/>
              <a:buAutoNum type="arabicPeriod"/>
            </a:pPr>
            <a:r>
              <a:rPr lang="en-US" sz="2200">
                <a:solidFill>
                  <a:srgbClr val="0D0D0D"/>
                </a:solidFill>
                <a:latin typeface="Poppins"/>
                <a:ea typeface="Poppins"/>
                <a:cs typeface="Poppins"/>
                <a:sym typeface="Poppins"/>
              </a:rPr>
              <a:t>Behavioral health (mental health and substance use disorders)</a:t>
            </a:r>
            <a:endParaRPr sz="2200">
              <a:solidFill>
                <a:srgbClr val="0D0D0D"/>
              </a:solidFill>
              <a:latin typeface="Poppins"/>
              <a:ea typeface="Poppins"/>
              <a:cs typeface="Poppins"/>
              <a:sym typeface="Poppins"/>
            </a:endParaRPr>
          </a:p>
          <a:p>
            <a:pPr indent="-444500" lvl="0" marL="609600" rtl="0" algn="l">
              <a:lnSpc>
                <a:spcPct val="115000"/>
              </a:lnSpc>
              <a:spcBef>
                <a:spcPts val="0"/>
              </a:spcBef>
              <a:spcAft>
                <a:spcPts val="0"/>
              </a:spcAft>
              <a:buClr>
                <a:srgbClr val="0D0D0D"/>
              </a:buClr>
              <a:buSzPts val="2200"/>
              <a:buFont typeface="Poppins"/>
              <a:buAutoNum type="arabicPeriod"/>
            </a:pPr>
            <a:r>
              <a:rPr lang="en-US" sz="2200">
                <a:solidFill>
                  <a:srgbClr val="0D0D0D"/>
                </a:solidFill>
                <a:latin typeface="Poppins"/>
                <a:ea typeface="Poppins"/>
                <a:cs typeface="Poppins"/>
                <a:sym typeface="Poppins"/>
              </a:rPr>
              <a:t>School safety</a:t>
            </a:r>
            <a:endParaRPr sz="2200">
              <a:solidFill>
                <a:srgbClr val="0D0D0D"/>
              </a:solidFill>
              <a:latin typeface="Poppins"/>
              <a:ea typeface="Poppins"/>
              <a:cs typeface="Poppins"/>
              <a:sym typeface="Poppins"/>
            </a:endParaRPr>
          </a:p>
          <a:p>
            <a:pPr indent="-444500" lvl="0" marL="609600" rtl="0" algn="l">
              <a:lnSpc>
                <a:spcPct val="115000"/>
              </a:lnSpc>
              <a:spcBef>
                <a:spcPts val="0"/>
              </a:spcBef>
              <a:spcAft>
                <a:spcPts val="0"/>
              </a:spcAft>
              <a:buClr>
                <a:srgbClr val="0D0D0D"/>
              </a:buClr>
              <a:buSzPts val="2200"/>
              <a:buFont typeface="Poppins"/>
              <a:buAutoNum type="arabicPeriod"/>
            </a:pPr>
            <a:r>
              <a:rPr lang="en-US" sz="2200">
                <a:solidFill>
                  <a:srgbClr val="0D0D0D"/>
                </a:solidFill>
                <a:latin typeface="Poppins"/>
                <a:ea typeface="Poppins"/>
                <a:cs typeface="Poppins"/>
                <a:sym typeface="Poppins"/>
              </a:rPr>
              <a:t>Child care</a:t>
            </a:r>
            <a:endParaRPr sz="2200">
              <a:solidFill>
                <a:srgbClr val="0D0D0D"/>
              </a:solidFill>
              <a:latin typeface="Poppins"/>
              <a:ea typeface="Poppins"/>
              <a:cs typeface="Poppins"/>
              <a:sym typeface="Poppins"/>
            </a:endParaRPr>
          </a:p>
        </p:txBody>
      </p:sp>
      <p:grpSp>
        <p:nvGrpSpPr>
          <p:cNvPr id="375" name="Google Shape;375;g2f0d78b0129_0_218"/>
          <p:cNvGrpSpPr/>
          <p:nvPr/>
        </p:nvGrpSpPr>
        <p:grpSpPr>
          <a:xfrm>
            <a:off x="3999890" y="1381251"/>
            <a:ext cx="8025749" cy="5051859"/>
            <a:chOff x="3056000" y="1276788"/>
            <a:chExt cx="5686375" cy="3561911"/>
          </a:xfrm>
        </p:grpSpPr>
        <p:pic>
          <p:nvPicPr>
            <p:cNvPr id="376" name="Google Shape;376;g2f0d78b0129_0_218"/>
            <p:cNvPicPr preferRelativeResize="0"/>
            <p:nvPr/>
          </p:nvPicPr>
          <p:blipFill>
            <a:blip r:embed="rId3">
              <a:alphaModFix/>
            </a:blip>
            <a:stretch>
              <a:fillRect/>
            </a:stretch>
          </p:blipFill>
          <p:spPr>
            <a:xfrm>
              <a:off x="3056000" y="1276788"/>
              <a:ext cx="5686375" cy="3561911"/>
            </a:xfrm>
            <a:prstGeom prst="rect">
              <a:avLst/>
            </a:prstGeom>
            <a:noFill/>
            <a:ln>
              <a:noFill/>
            </a:ln>
          </p:spPr>
        </p:pic>
        <p:sp>
          <p:nvSpPr>
            <p:cNvPr id="377" name="Google Shape;377;g2f0d78b0129_0_218"/>
            <p:cNvSpPr/>
            <p:nvPr/>
          </p:nvSpPr>
          <p:spPr>
            <a:xfrm>
              <a:off x="4736750" y="1983275"/>
              <a:ext cx="3771300" cy="218700"/>
            </a:xfrm>
            <a:prstGeom prst="rect">
              <a:avLst/>
            </a:prstGeom>
            <a:noFill/>
            <a:ln cap="flat" cmpd="sng" w="9525">
              <a:solidFill>
                <a:srgbClr val="FD0E0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78" name="Google Shape;378;g2f0d78b0129_0_218"/>
            <p:cNvSpPr/>
            <p:nvPr/>
          </p:nvSpPr>
          <p:spPr>
            <a:xfrm>
              <a:off x="3112875" y="4293600"/>
              <a:ext cx="5395200" cy="218700"/>
            </a:xfrm>
            <a:prstGeom prst="rect">
              <a:avLst/>
            </a:prstGeom>
            <a:noFill/>
            <a:ln cap="flat" cmpd="sng" w="9525">
              <a:solidFill>
                <a:srgbClr val="FD0E0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79" name="Google Shape;379;g2f0d78b0129_0_218"/>
            <p:cNvSpPr/>
            <p:nvPr/>
          </p:nvSpPr>
          <p:spPr>
            <a:xfrm>
              <a:off x="4736775" y="2581350"/>
              <a:ext cx="3771300" cy="407700"/>
            </a:xfrm>
            <a:prstGeom prst="rect">
              <a:avLst/>
            </a:prstGeom>
            <a:noFill/>
            <a:ln cap="flat" cmpd="sng" w="9525">
              <a:solidFill>
                <a:srgbClr val="FD0E0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grpSp>
      <p:sp>
        <p:nvSpPr>
          <p:cNvPr id="380" name="Google Shape;380;g2f0d78b0129_0_218"/>
          <p:cNvSpPr txBox="1"/>
          <p:nvPr/>
        </p:nvSpPr>
        <p:spPr>
          <a:xfrm>
            <a:off x="0" y="170625"/>
            <a:ext cx="3914700" cy="384900"/>
          </a:xfrm>
          <a:prstGeom prst="rect">
            <a:avLst/>
          </a:prstGeom>
          <a:solidFill>
            <a:srgbClr val="1F8EB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f0d78b0129_0_201"/>
          <p:cNvSpPr txBox="1"/>
          <p:nvPr/>
        </p:nvSpPr>
        <p:spPr>
          <a:xfrm>
            <a:off x="0" y="152375"/>
            <a:ext cx="12192000" cy="795600"/>
          </a:xfrm>
          <a:prstGeom prst="rect">
            <a:avLst/>
          </a:prstGeom>
          <a:noFill/>
          <a:ln>
            <a:noFill/>
          </a:ln>
        </p:spPr>
        <p:txBody>
          <a:bodyPr anchorCtr="0" anchor="t" bIns="0" lIns="0" spcFirstLastPara="1" rIns="0" wrap="square" tIns="12700">
            <a:noAutofit/>
          </a:bodyPr>
          <a:lstStyle/>
          <a:p>
            <a:pPr indent="0" lvl="0" marL="0" rtl="0" algn="ctr">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In your opinion, what are the top four challenges children, youth and their families face in Calvert County?</a:t>
            </a:r>
            <a:endParaRPr b="1" sz="2400">
              <a:solidFill>
                <a:srgbClr val="1F8EBD"/>
              </a:solidFill>
              <a:latin typeface="Poppins"/>
              <a:ea typeface="Poppins"/>
              <a:cs typeface="Poppins"/>
              <a:sym typeface="Poppins"/>
            </a:endParaRPr>
          </a:p>
          <a:p>
            <a:pPr indent="0" lvl="0" marL="0" rtl="0" algn="ctr">
              <a:spcBef>
                <a:spcPts val="0"/>
              </a:spcBef>
              <a:spcAft>
                <a:spcPts val="0"/>
              </a:spcAft>
              <a:buClr>
                <a:srgbClr val="000000"/>
              </a:buClr>
              <a:buSzPts val="2400"/>
              <a:buFont typeface="Arial"/>
              <a:buNone/>
            </a:pPr>
            <a:r>
              <a:t/>
            </a:r>
            <a:endParaRPr b="1" sz="24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400"/>
              <a:buFont typeface="Arial"/>
              <a:buNone/>
            </a:pPr>
            <a:r>
              <a:t/>
            </a:r>
            <a:endParaRPr b="1" sz="2400">
              <a:solidFill>
                <a:schemeClr val="dk1"/>
              </a:solidFill>
              <a:latin typeface="Poppins"/>
              <a:ea typeface="Poppins"/>
              <a:cs typeface="Poppins"/>
              <a:sym typeface="Poppins"/>
            </a:endParaRPr>
          </a:p>
        </p:txBody>
      </p:sp>
      <p:sp>
        <p:nvSpPr>
          <p:cNvPr id="386" name="Google Shape;386;g2f0d78b0129_0_201"/>
          <p:cNvSpPr txBox="1"/>
          <p:nvPr/>
        </p:nvSpPr>
        <p:spPr>
          <a:xfrm>
            <a:off x="176125" y="1436625"/>
            <a:ext cx="5497200" cy="5271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US" sz="1800">
                <a:solidFill>
                  <a:srgbClr val="0D0D0D"/>
                </a:solidFill>
                <a:latin typeface="Poppins"/>
                <a:ea typeface="Poppins"/>
                <a:cs typeface="Poppins"/>
                <a:sym typeface="Poppins"/>
              </a:rPr>
              <a:t>Affordable Housing:</a:t>
            </a:r>
            <a:endParaRPr sz="1800">
              <a:solidFill>
                <a:srgbClr val="0D0D0D"/>
              </a:solidFill>
              <a:latin typeface="Poppins"/>
              <a:ea typeface="Poppins"/>
              <a:cs typeface="Poppins"/>
              <a:sym typeface="Poppins"/>
            </a:endParaRPr>
          </a:p>
          <a:p>
            <a:pPr indent="-419100" lvl="0" marL="609600" rtl="0" algn="l">
              <a:lnSpc>
                <a:spcPct val="115000"/>
              </a:lnSpc>
              <a:spcBef>
                <a:spcPts val="0"/>
              </a:spcBef>
              <a:spcAft>
                <a:spcPts val="0"/>
              </a:spcAft>
              <a:buClr>
                <a:srgbClr val="0D0D0D"/>
              </a:buClr>
              <a:buSzPts val="1800"/>
              <a:buFont typeface="Poppins"/>
              <a:buChar char="●"/>
            </a:pPr>
            <a:r>
              <a:rPr lang="en-US" sz="1800">
                <a:solidFill>
                  <a:srgbClr val="0D0D0D"/>
                </a:solidFill>
                <a:latin typeface="Poppins"/>
                <a:ea typeface="Poppins"/>
                <a:cs typeface="Poppins"/>
                <a:sym typeface="Poppins"/>
              </a:rPr>
              <a:t>Lack of affordable housing leading to long waitlists for housing and limited vouchers</a:t>
            </a:r>
            <a:endParaRPr sz="1800">
              <a:solidFill>
                <a:srgbClr val="0D0D0D"/>
              </a:solidFill>
              <a:latin typeface="Poppins"/>
              <a:ea typeface="Poppins"/>
              <a:cs typeface="Poppins"/>
              <a:sym typeface="Poppins"/>
            </a:endParaRPr>
          </a:p>
          <a:p>
            <a:pPr indent="0" lvl="0" marL="0" rtl="0" algn="l">
              <a:lnSpc>
                <a:spcPct val="115000"/>
              </a:lnSpc>
              <a:spcBef>
                <a:spcPts val="0"/>
              </a:spcBef>
              <a:spcAft>
                <a:spcPts val="0"/>
              </a:spcAft>
              <a:buNone/>
            </a:pPr>
            <a:r>
              <a:rPr b="1" lang="en-US" sz="1800">
                <a:solidFill>
                  <a:srgbClr val="0D0D0D"/>
                </a:solidFill>
                <a:latin typeface="Poppins"/>
                <a:ea typeface="Poppins"/>
                <a:cs typeface="Poppins"/>
                <a:sym typeface="Poppins"/>
              </a:rPr>
              <a:t>Access to Healthcare and Behavioral Health Services:</a:t>
            </a:r>
            <a:endParaRPr sz="1800">
              <a:solidFill>
                <a:srgbClr val="0D0D0D"/>
              </a:solidFill>
              <a:latin typeface="Poppins"/>
              <a:ea typeface="Poppins"/>
              <a:cs typeface="Poppins"/>
              <a:sym typeface="Poppins"/>
            </a:endParaRPr>
          </a:p>
          <a:p>
            <a:pPr indent="-419100" lvl="0" marL="609600" rtl="0" algn="l">
              <a:lnSpc>
                <a:spcPct val="115000"/>
              </a:lnSpc>
              <a:spcBef>
                <a:spcPts val="0"/>
              </a:spcBef>
              <a:spcAft>
                <a:spcPts val="0"/>
              </a:spcAft>
              <a:buClr>
                <a:srgbClr val="0D0D0D"/>
              </a:buClr>
              <a:buSzPts val="1800"/>
              <a:buFont typeface="Poppins"/>
              <a:buChar char="●"/>
            </a:pPr>
            <a:r>
              <a:rPr lang="en-US" sz="1800">
                <a:solidFill>
                  <a:srgbClr val="0D0D0D"/>
                </a:solidFill>
                <a:latin typeface="Poppins"/>
                <a:ea typeface="Poppins"/>
                <a:cs typeface="Poppins"/>
                <a:sym typeface="Poppins"/>
              </a:rPr>
              <a:t>Equity issues, including the impact of systemic racism and rising costs of housing, further complicate healthcare access</a:t>
            </a:r>
            <a:endParaRPr sz="1800">
              <a:solidFill>
                <a:srgbClr val="0D0D0D"/>
              </a:solidFill>
              <a:latin typeface="Poppins"/>
              <a:ea typeface="Poppins"/>
              <a:cs typeface="Poppins"/>
              <a:sym typeface="Poppins"/>
            </a:endParaRPr>
          </a:p>
          <a:p>
            <a:pPr indent="0" lvl="0" marL="0" rtl="0" algn="l">
              <a:lnSpc>
                <a:spcPct val="115000"/>
              </a:lnSpc>
              <a:spcBef>
                <a:spcPts val="0"/>
              </a:spcBef>
              <a:spcAft>
                <a:spcPts val="0"/>
              </a:spcAft>
              <a:buNone/>
            </a:pPr>
            <a:r>
              <a:rPr b="1" lang="en-US" sz="1800">
                <a:solidFill>
                  <a:srgbClr val="0D0D0D"/>
                </a:solidFill>
                <a:latin typeface="Poppins"/>
                <a:ea typeface="Poppins"/>
                <a:cs typeface="Poppins"/>
                <a:sym typeface="Poppins"/>
              </a:rPr>
              <a:t>Childcare and Early Education:</a:t>
            </a:r>
            <a:endParaRPr b="1" sz="1800">
              <a:solidFill>
                <a:srgbClr val="0D0D0D"/>
              </a:solidFill>
              <a:latin typeface="Poppins"/>
              <a:ea typeface="Poppins"/>
              <a:cs typeface="Poppins"/>
              <a:sym typeface="Poppins"/>
            </a:endParaRPr>
          </a:p>
          <a:p>
            <a:pPr indent="-419100" lvl="0" marL="609600" rtl="0" algn="l">
              <a:lnSpc>
                <a:spcPct val="115000"/>
              </a:lnSpc>
              <a:spcBef>
                <a:spcPts val="0"/>
              </a:spcBef>
              <a:spcAft>
                <a:spcPts val="0"/>
              </a:spcAft>
              <a:buClr>
                <a:srgbClr val="0D0D0D"/>
              </a:buClr>
              <a:buSzPts val="1800"/>
              <a:buFont typeface="Poppins"/>
              <a:buChar char="●"/>
            </a:pPr>
            <a:r>
              <a:rPr lang="en-US" sz="1800">
                <a:solidFill>
                  <a:srgbClr val="0D0D0D"/>
                </a:solidFill>
                <a:latin typeface="Poppins"/>
                <a:ea typeface="Poppins"/>
                <a:cs typeface="Poppins"/>
                <a:sym typeface="Poppins"/>
              </a:rPr>
              <a:t>Lack of awareness around childcare services/resources</a:t>
            </a:r>
            <a:endParaRPr sz="1800">
              <a:solidFill>
                <a:srgbClr val="0D0D0D"/>
              </a:solidFill>
              <a:latin typeface="Poppins"/>
              <a:ea typeface="Poppins"/>
              <a:cs typeface="Poppins"/>
              <a:sym typeface="Poppins"/>
            </a:endParaRPr>
          </a:p>
          <a:p>
            <a:pPr indent="0" lvl="0" marL="0" rtl="0" algn="l">
              <a:lnSpc>
                <a:spcPct val="115000"/>
              </a:lnSpc>
              <a:spcBef>
                <a:spcPts val="0"/>
              </a:spcBef>
              <a:spcAft>
                <a:spcPts val="0"/>
              </a:spcAft>
              <a:buNone/>
            </a:pPr>
            <a:r>
              <a:rPr b="1" lang="en-US" sz="1800">
                <a:solidFill>
                  <a:srgbClr val="0D0D0D"/>
                </a:solidFill>
                <a:latin typeface="Poppins"/>
                <a:ea typeface="Poppins"/>
                <a:cs typeface="Poppins"/>
                <a:sym typeface="Poppins"/>
              </a:rPr>
              <a:t>Transportation: </a:t>
            </a:r>
            <a:endParaRPr b="1" sz="1800">
              <a:solidFill>
                <a:srgbClr val="0D0D0D"/>
              </a:solidFill>
              <a:latin typeface="Poppins"/>
              <a:ea typeface="Poppins"/>
              <a:cs typeface="Poppins"/>
              <a:sym typeface="Poppins"/>
            </a:endParaRPr>
          </a:p>
          <a:p>
            <a:pPr indent="-419100" lvl="0" marL="609600" rtl="0" algn="l">
              <a:lnSpc>
                <a:spcPct val="115000"/>
              </a:lnSpc>
              <a:spcBef>
                <a:spcPts val="0"/>
              </a:spcBef>
              <a:spcAft>
                <a:spcPts val="0"/>
              </a:spcAft>
              <a:buClr>
                <a:srgbClr val="0D0D0D"/>
              </a:buClr>
              <a:buSzPts val="1800"/>
              <a:buFont typeface="Poppins"/>
              <a:buChar char="●"/>
            </a:pPr>
            <a:r>
              <a:rPr lang="en-US" sz="1800">
                <a:solidFill>
                  <a:srgbClr val="0D0D0D"/>
                </a:solidFill>
                <a:latin typeface="Poppins"/>
                <a:ea typeface="Poppins"/>
                <a:cs typeface="Poppins"/>
                <a:sym typeface="Poppins"/>
              </a:rPr>
              <a:t>To daily and extracurricular activities</a:t>
            </a:r>
            <a:endParaRPr sz="1800">
              <a:solidFill>
                <a:srgbClr val="0D0D0D"/>
              </a:solidFill>
              <a:latin typeface="Poppins"/>
              <a:ea typeface="Poppins"/>
              <a:cs typeface="Poppins"/>
              <a:sym typeface="Poppins"/>
            </a:endParaRPr>
          </a:p>
          <a:p>
            <a:pPr indent="0" lvl="0" marL="0" rtl="0" algn="l">
              <a:lnSpc>
                <a:spcPct val="115000"/>
              </a:lnSpc>
              <a:spcBef>
                <a:spcPts val="0"/>
              </a:spcBef>
              <a:spcAft>
                <a:spcPts val="0"/>
              </a:spcAft>
              <a:buNone/>
            </a:pPr>
            <a:r>
              <a:t/>
            </a:r>
            <a:endParaRPr sz="1600">
              <a:solidFill>
                <a:srgbClr val="0D0D0D"/>
              </a:solidFill>
              <a:latin typeface="Poppins"/>
              <a:ea typeface="Poppins"/>
              <a:cs typeface="Poppins"/>
              <a:sym typeface="Poppins"/>
            </a:endParaRPr>
          </a:p>
        </p:txBody>
      </p:sp>
      <p:sp>
        <p:nvSpPr>
          <p:cNvPr id="387" name="Google Shape;387;g2f0d78b0129_0_201"/>
          <p:cNvSpPr txBox="1"/>
          <p:nvPr/>
        </p:nvSpPr>
        <p:spPr>
          <a:xfrm>
            <a:off x="0" y="947983"/>
            <a:ext cx="27744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
        <p:nvSpPr>
          <p:cNvPr id="388" name="Google Shape;388;g2f0d78b0129_0_201"/>
          <p:cNvSpPr txBox="1"/>
          <p:nvPr/>
        </p:nvSpPr>
        <p:spPr>
          <a:xfrm>
            <a:off x="9078400" y="948000"/>
            <a:ext cx="31137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 - IAC</a:t>
            </a:r>
            <a:endParaRPr b="1" i="0" sz="1900" u="none" cap="none" strike="noStrike">
              <a:solidFill>
                <a:srgbClr val="FFFFFF"/>
              </a:solidFill>
              <a:latin typeface="Poppins"/>
              <a:ea typeface="Poppins"/>
              <a:cs typeface="Poppins"/>
              <a:sym typeface="Poppins"/>
            </a:endParaRPr>
          </a:p>
        </p:txBody>
      </p:sp>
      <p:sp>
        <p:nvSpPr>
          <p:cNvPr id="389" name="Google Shape;389;g2f0d78b0129_0_201"/>
          <p:cNvSpPr txBox="1"/>
          <p:nvPr/>
        </p:nvSpPr>
        <p:spPr>
          <a:xfrm>
            <a:off x="6014275" y="1436633"/>
            <a:ext cx="5696100" cy="53025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US" sz="1800">
                <a:solidFill>
                  <a:srgbClr val="0D0D0D"/>
                </a:solidFill>
                <a:latin typeface="Poppins"/>
                <a:ea typeface="Poppins"/>
                <a:cs typeface="Poppins"/>
                <a:sym typeface="Poppins"/>
              </a:rPr>
              <a:t>Affordable Housing and Lack of Transportation</a:t>
            </a:r>
            <a:endParaRPr b="1" sz="1800">
              <a:solidFill>
                <a:srgbClr val="0D0D0D"/>
              </a:solidFill>
              <a:latin typeface="Poppins"/>
              <a:ea typeface="Poppins"/>
              <a:cs typeface="Poppins"/>
              <a:sym typeface="Poppins"/>
            </a:endParaRPr>
          </a:p>
          <a:p>
            <a:pPr indent="-342900" lvl="0" marL="457200" rtl="0" algn="l">
              <a:lnSpc>
                <a:spcPct val="115000"/>
              </a:lnSpc>
              <a:spcBef>
                <a:spcPts val="0"/>
              </a:spcBef>
              <a:spcAft>
                <a:spcPts val="0"/>
              </a:spcAft>
              <a:buClr>
                <a:srgbClr val="0D0D0D"/>
              </a:buClr>
              <a:buSzPts val="1800"/>
              <a:buFont typeface="Poppins"/>
              <a:buChar char="●"/>
            </a:pPr>
            <a:r>
              <a:rPr lang="en-US" sz="1800">
                <a:solidFill>
                  <a:srgbClr val="0D0D0D"/>
                </a:solidFill>
                <a:latin typeface="Poppins"/>
                <a:ea typeface="Poppins"/>
                <a:cs typeface="Poppins"/>
                <a:sym typeface="Poppins"/>
              </a:rPr>
              <a:t>Lack of transportation to mental health services</a:t>
            </a:r>
            <a:endParaRPr sz="1800">
              <a:solidFill>
                <a:srgbClr val="0D0D0D"/>
              </a:solidFill>
              <a:latin typeface="Poppins"/>
              <a:ea typeface="Poppins"/>
              <a:cs typeface="Poppins"/>
              <a:sym typeface="Poppins"/>
            </a:endParaRPr>
          </a:p>
          <a:p>
            <a:pPr indent="-342900" lvl="0" marL="457200" rtl="0" algn="l">
              <a:lnSpc>
                <a:spcPct val="115000"/>
              </a:lnSpc>
              <a:spcBef>
                <a:spcPts val="0"/>
              </a:spcBef>
              <a:spcAft>
                <a:spcPts val="0"/>
              </a:spcAft>
              <a:buClr>
                <a:schemeClr val="dk1"/>
              </a:buClr>
              <a:buSzPts val="1800"/>
              <a:buFont typeface="Poppins"/>
              <a:buChar char="●"/>
            </a:pPr>
            <a:r>
              <a:rPr lang="en-US" sz="1800">
                <a:solidFill>
                  <a:schemeClr val="dk1"/>
                </a:solidFill>
                <a:latin typeface="Poppins"/>
                <a:ea typeface="Poppins"/>
                <a:cs typeface="Poppins"/>
                <a:sym typeface="Poppins"/>
              </a:rPr>
              <a:t>Limited bus schedule and inconvenient frequency, with a shortage of accessible or well-located stops</a:t>
            </a:r>
            <a:endParaRPr sz="1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b="1" lang="en-US" sz="1800">
                <a:solidFill>
                  <a:srgbClr val="0D0D0D"/>
                </a:solidFill>
                <a:latin typeface="Poppins"/>
                <a:ea typeface="Poppins"/>
                <a:cs typeface="Poppins"/>
                <a:sym typeface="Poppins"/>
              </a:rPr>
              <a:t>Childhood Hunger and Food Insecurity + Economic Challenges </a:t>
            </a:r>
            <a:r>
              <a:rPr lang="en-US" sz="1800">
                <a:solidFill>
                  <a:srgbClr val="0D0D0D"/>
                </a:solidFill>
                <a:latin typeface="Poppins"/>
                <a:ea typeface="Poppins"/>
                <a:cs typeface="Poppins"/>
                <a:sym typeface="Poppins"/>
              </a:rPr>
              <a:t>(unemployed parents or single parent/income households)</a:t>
            </a:r>
            <a:endParaRPr sz="1800">
              <a:solidFill>
                <a:srgbClr val="0D0D0D"/>
              </a:solidFill>
              <a:latin typeface="Poppins"/>
              <a:ea typeface="Poppins"/>
              <a:cs typeface="Poppins"/>
              <a:sym typeface="Poppins"/>
            </a:endParaRPr>
          </a:p>
          <a:p>
            <a:pPr indent="0" lvl="0" marL="0" rtl="0" algn="l">
              <a:lnSpc>
                <a:spcPct val="115000"/>
              </a:lnSpc>
              <a:spcBef>
                <a:spcPts val="0"/>
              </a:spcBef>
              <a:spcAft>
                <a:spcPts val="0"/>
              </a:spcAft>
              <a:buNone/>
            </a:pPr>
            <a:r>
              <a:rPr b="1" lang="en-US" sz="1800">
                <a:solidFill>
                  <a:srgbClr val="0D0D0D"/>
                </a:solidFill>
                <a:latin typeface="Poppins"/>
                <a:ea typeface="Poppins"/>
                <a:cs typeface="Poppins"/>
                <a:sym typeface="Poppins"/>
              </a:rPr>
              <a:t>Shortage of Mental Health Services and providers</a:t>
            </a:r>
            <a:endParaRPr b="1" sz="1800">
              <a:solidFill>
                <a:srgbClr val="0D0D0D"/>
              </a:solidFill>
              <a:latin typeface="Poppins"/>
              <a:ea typeface="Poppins"/>
              <a:cs typeface="Poppins"/>
              <a:sym typeface="Poppins"/>
            </a:endParaRPr>
          </a:p>
          <a:p>
            <a:pPr indent="-342900" lvl="0" marL="457200" rtl="0" algn="l">
              <a:lnSpc>
                <a:spcPct val="115000"/>
              </a:lnSpc>
              <a:spcBef>
                <a:spcPts val="0"/>
              </a:spcBef>
              <a:spcAft>
                <a:spcPts val="0"/>
              </a:spcAft>
              <a:buClr>
                <a:srgbClr val="0D0D0D"/>
              </a:buClr>
              <a:buSzPts val="1800"/>
              <a:buFont typeface="Poppins"/>
              <a:buChar char="●"/>
            </a:pPr>
            <a:r>
              <a:rPr lang="en-US" sz="1800">
                <a:solidFill>
                  <a:srgbClr val="0D0D0D"/>
                </a:solidFill>
                <a:latin typeface="Poppins"/>
                <a:ea typeface="Poppins"/>
                <a:cs typeface="Poppins"/>
                <a:sym typeface="Poppins"/>
              </a:rPr>
              <a:t>Lack of knowledge in mental health services</a:t>
            </a:r>
            <a:endParaRPr sz="1800">
              <a:solidFill>
                <a:srgbClr val="0D0D0D"/>
              </a:solidFill>
              <a:latin typeface="Poppins"/>
              <a:ea typeface="Poppins"/>
              <a:cs typeface="Poppins"/>
              <a:sym typeface="Poppins"/>
            </a:endParaRPr>
          </a:p>
          <a:p>
            <a:pPr indent="-342900" lvl="0" marL="457200" rtl="0" algn="l">
              <a:lnSpc>
                <a:spcPct val="115000"/>
              </a:lnSpc>
              <a:spcBef>
                <a:spcPts val="0"/>
              </a:spcBef>
              <a:spcAft>
                <a:spcPts val="0"/>
              </a:spcAft>
              <a:buClr>
                <a:srgbClr val="0D0D0D"/>
              </a:buClr>
              <a:buSzPts val="1800"/>
              <a:buFont typeface="Poppins"/>
              <a:buChar char="●"/>
            </a:pPr>
            <a:r>
              <a:rPr lang="en-US" sz="1800">
                <a:solidFill>
                  <a:srgbClr val="0D0D0D"/>
                </a:solidFill>
                <a:latin typeface="Poppins"/>
                <a:ea typeface="Poppins"/>
                <a:cs typeface="Poppins"/>
                <a:sym typeface="Poppins"/>
              </a:rPr>
              <a:t>Waitlists for mental health services</a:t>
            </a:r>
            <a:endParaRPr sz="1800">
              <a:solidFill>
                <a:srgbClr val="0D0D0D"/>
              </a:solidFill>
              <a:latin typeface="Poppins"/>
              <a:ea typeface="Poppins"/>
              <a:cs typeface="Poppins"/>
              <a:sym typeface="Poppins"/>
            </a:endParaRPr>
          </a:p>
          <a:p>
            <a:pPr indent="0" lvl="0" marL="0" rtl="0" algn="l">
              <a:lnSpc>
                <a:spcPct val="115000"/>
              </a:lnSpc>
              <a:spcBef>
                <a:spcPts val="0"/>
              </a:spcBef>
              <a:spcAft>
                <a:spcPts val="0"/>
              </a:spcAft>
              <a:buNone/>
            </a:pPr>
            <a:r>
              <a:rPr b="1" lang="en-US" sz="1800">
                <a:solidFill>
                  <a:srgbClr val="0D0D0D"/>
                </a:solidFill>
                <a:latin typeface="Poppins"/>
                <a:ea typeface="Poppins"/>
                <a:cs typeface="Poppins"/>
                <a:sym typeface="Poppins"/>
                <a:extLst>
                  <a:ext uri="http://customooxmlschemas.google.com/">
                    <go:slidesCustomData xmlns:go="http://customooxmlschemas.google.com/" textRoundtripDataId="8"/>
                  </a:ext>
                </a:extLst>
              </a:rPr>
              <a:t>School Safety</a:t>
            </a:r>
            <a:endParaRPr b="1" sz="1800">
              <a:solidFill>
                <a:srgbClr val="0D0D0D"/>
              </a:solidFill>
              <a:latin typeface="Poppins"/>
              <a:ea typeface="Poppins"/>
              <a:cs typeface="Poppins"/>
              <a:sym typeface="Poppins"/>
            </a:endParaRPr>
          </a:p>
        </p:txBody>
      </p:sp>
      <p:cxnSp>
        <p:nvCxnSpPr>
          <p:cNvPr id="390" name="Google Shape;390;g2f0d78b0129_0_201"/>
          <p:cNvCxnSpPr/>
          <p:nvPr/>
        </p:nvCxnSpPr>
        <p:spPr>
          <a:xfrm>
            <a:off x="5659233" y="1589033"/>
            <a:ext cx="14100" cy="5255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f0d78b0129_0_182"/>
          <p:cNvSpPr txBox="1"/>
          <p:nvPr/>
        </p:nvSpPr>
        <p:spPr>
          <a:xfrm>
            <a:off x="167000" y="96433"/>
            <a:ext cx="11858100" cy="4737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What’s working locally that addresses these issues that we can build upon? </a:t>
            </a:r>
            <a:endParaRPr b="0" i="0" sz="2400" u="none" cap="none" strike="noStrike">
              <a:solidFill>
                <a:srgbClr val="1F8EBD"/>
              </a:solidFill>
              <a:latin typeface="Poppins"/>
              <a:ea typeface="Poppins"/>
              <a:cs typeface="Poppins"/>
              <a:sym typeface="Poppins"/>
            </a:endParaRPr>
          </a:p>
        </p:txBody>
      </p:sp>
      <p:sp>
        <p:nvSpPr>
          <p:cNvPr id="396" name="Google Shape;396;g2f0d78b0129_0_182"/>
          <p:cNvSpPr txBox="1"/>
          <p:nvPr/>
        </p:nvSpPr>
        <p:spPr>
          <a:xfrm>
            <a:off x="166992" y="1729675"/>
            <a:ext cx="5265300" cy="4171200"/>
          </a:xfrm>
          <a:prstGeom prst="rect">
            <a:avLst/>
          </a:prstGeom>
          <a:noFill/>
          <a:ln>
            <a:noFill/>
          </a:ln>
        </p:spPr>
        <p:txBody>
          <a:bodyPr anchorCtr="0" anchor="t" bIns="121900" lIns="121900" spcFirstLastPara="1" rIns="121900" wrap="square" tIns="121900">
            <a:spAutoFit/>
          </a:bodyPr>
          <a:lstStyle/>
          <a:p>
            <a:pPr indent="-323850" lvl="0" marL="457200" rtl="0" algn="l">
              <a:lnSpc>
                <a:spcPct val="100000"/>
              </a:lnSpc>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Agency Collaboration/Partnership  and Community Events and Activities</a:t>
            </a:r>
            <a:r>
              <a:rPr b="1" lang="en-US" sz="1700">
                <a:solidFill>
                  <a:schemeClr val="dk1"/>
                </a:solidFill>
                <a:latin typeface="Poppins"/>
                <a:ea typeface="Poppins"/>
                <a:cs typeface="Poppins"/>
                <a:sym typeface="Poppins"/>
              </a:rPr>
              <a:t> </a:t>
            </a:r>
            <a:r>
              <a:rPr lang="en-US" sz="1700">
                <a:solidFill>
                  <a:schemeClr val="dk1"/>
                </a:solidFill>
                <a:latin typeface="Poppins"/>
                <a:ea typeface="Poppins"/>
                <a:cs typeface="Poppins"/>
                <a:sym typeface="Poppins"/>
              </a:rPr>
              <a:t>(North Beach First Fridays, Annmarie Gardens events, and the county fair)</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Educational and Early Learning Programs </a:t>
            </a:r>
            <a:r>
              <a:rPr lang="en-US" sz="1700">
                <a:solidFill>
                  <a:schemeClr val="dk1"/>
                </a:solidFill>
                <a:latin typeface="Poppins"/>
                <a:ea typeface="Poppins"/>
                <a:cs typeface="Poppins"/>
                <a:sym typeface="Poppins"/>
              </a:rPr>
              <a:t>(Judy Centers, Head Start, HIPPY, Healthy Families, and Library Programs)</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Parent Education/Classes and Support</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Health and Behavioral Health Services</a:t>
            </a:r>
            <a:r>
              <a:rPr b="1" lang="en-US" sz="1700">
                <a:solidFill>
                  <a:schemeClr val="dk1"/>
                </a:solidFill>
                <a:latin typeface="Poppins"/>
                <a:ea typeface="Poppins"/>
                <a:cs typeface="Poppins"/>
                <a:sym typeface="Poppins"/>
              </a:rPr>
              <a:t> </a:t>
            </a:r>
            <a:r>
              <a:rPr lang="en-US" sz="1700">
                <a:solidFill>
                  <a:schemeClr val="dk1"/>
                </a:solidFill>
                <a:latin typeface="Poppins"/>
                <a:ea typeface="Poppins"/>
                <a:cs typeface="Poppins"/>
                <a:sym typeface="Poppins"/>
              </a:rPr>
              <a:t>(intervention programs, initiatives to improve access to services)</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Support for Low-Income and Vulnerable Families</a:t>
            </a:r>
            <a:r>
              <a:rPr b="1" lang="en-US" sz="1700">
                <a:solidFill>
                  <a:schemeClr val="dk1"/>
                </a:solidFill>
                <a:latin typeface="Poppins"/>
                <a:ea typeface="Poppins"/>
                <a:cs typeface="Poppins"/>
                <a:sym typeface="Poppins"/>
              </a:rPr>
              <a:t> </a:t>
            </a:r>
            <a:r>
              <a:rPr lang="en-US" sz="1700">
                <a:solidFill>
                  <a:schemeClr val="dk1"/>
                </a:solidFill>
                <a:latin typeface="Poppins"/>
                <a:ea typeface="Poppins"/>
                <a:cs typeface="Poppins"/>
                <a:sym typeface="Poppins"/>
              </a:rPr>
              <a:t>(food, housing and transportation assistance)</a:t>
            </a:r>
            <a:endParaRPr sz="900">
              <a:solidFill>
                <a:schemeClr val="dk1"/>
              </a:solidFill>
              <a:latin typeface="Poppins"/>
              <a:ea typeface="Poppins"/>
              <a:cs typeface="Poppins"/>
              <a:sym typeface="Poppins"/>
            </a:endParaRPr>
          </a:p>
        </p:txBody>
      </p:sp>
      <p:sp>
        <p:nvSpPr>
          <p:cNvPr id="397" name="Google Shape;397;g2f0d78b0129_0_182"/>
          <p:cNvSpPr txBox="1"/>
          <p:nvPr/>
        </p:nvSpPr>
        <p:spPr>
          <a:xfrm>
            <a:off x="0" y="756717"/>
            <a:ext cx="2774400" cy="384900"/>
          </a:xfrm>
          <a:prstGeom prst="rect">
            <a:avLst/>
          </a:prstGeom>
          <a:solidFill>
            <a:srgbClr val="1F8EBD"/>
          </a:solidFill>
          <a:ln cap="flat" cmpd="sng" w="9525">
            <a:solidFill>
              <a:srgbClr val="1F8E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cxnSp>
        <p:nvCxnSpPr>
          <p:cNvPr id="398" name="Google Shape;398;g2f0d78b0129_0_182"/>
          <p:cNvCxnSpPr/>
          <p:nvPr/>
        </p:nvCxnSpPr>
        <p:spPr>
          <a:xfrm>
            <a:off x="5863808" y="1268467"/>
            <a:ext cx="14100" cy="5575500"/>
          </a:xfrm>
          <a:prstGeom prst="straightConnector1">
            <a:avLst/>
          </a:prstGeom>
          <a:noFill/>
          <a:ln cap="flat" cmpd="sng" w="9525">
            <a:solidFill>
              <a:schemeClr val="dk2"/>
            </a:solidFill>
            <a:prstDash val="solid"/>
            <a:round/>
            <a:headEnd len="med" w="med" type="none"/>
            <a:tailEnd len="med" w="med" type="none"/>
          </a:ln>
        </p:spPr>
      </p:cxnSp>
      <p:sp>
        <p:nvSpPr>
          <p:cNvPr id="399" name="Google Shape;399;g2f0d78b0129_0_182"/>
          <p:cNvSpPr txBox="1"/>
          <p:nvPr/>
        </p:nvSpPr>
        <p:spPr>
          <a:xfrm>
            <a:off x="9417600" y="570117"/>
            <a:ext cx="27744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
        <p:nvSpPr>
          <p:cNvPr id="400" name="Google Shape;400;g2f0d78b0129_0_182"/>
          <p:cNvSpPr txBox="1"/>
          <p:nvPr/>
        </p:nvSpPr>
        <p:spPr>
          <a:xfrm>
            <a:off x="9417600" y="955025"/>
            <a:ext cx="27744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 - IAC</a:t>
            </a:r>
            <a:endParaRPr b="1" i="0" sz="1900" u="none" cap="none" strike="noStrike">
              <a:solidFill>
                <a:srgbClr val="FFFFFF"/>
              </a:solidFill>
              <a:latin typeface="Poppins"/>
              <a:ea typeface="Poppins"/>
              <a:cs typeface="Poppins"/>
              <a:sym typeface="Poppins"/>
            </a:endParaRPr>
          </a:p>
        </p:txBody>
      </p:sp>
      <p:sp>
        <p:nvSpPr>
          <p:cNvPr id="401" name="Google Shape;401;g2f0d78b0129_0_182"/>
          <p:cNvSpPr txBox="1"/>
          <p:nvPr/>
        </p:nvSpPr>
        <p:spPr>
          <a:xfrm>
            <a:off x="6309400" y="1647775"/>
            <a:ext cx="5678100" cy="4956300"/>
          </a:xfrm>
          <a:prstGeom prst="rect">
            <a:avLst/>
          </a:prstGeom>
          <a:noFill/>
          <a:ln>
            <a:noFill/>
          </a:ln>
        </p:spPr>
        <p:txBody>
          <a:bodyPr anchorCtr="0" anchor="t" bIns="121900" lIns="121900" spcFirstLastPara="1" rIns="121900" wrap="square" tIns="121900">
            <a:spAutoFit/>
          </a:bodyPr>
          <a:lstStyle/>
          <a:p>
            <a:pPr indent="-323850" lvl="0" marL="457200" rtl="0" algn="l">
              <a:lnSpc>
                <a:spcPct val="100000"/>
              </a:lnSpc>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Supportive Housing and Childcare </a:t>
            </a:r>
            <a:r>
              <a:rPr lang="en-US" sz="1700">
                <a:solidFill>
                  <a:schemeClr val="dk1"/>
                </a:solidFill>
                <a:latin typeface="Poppins"/>
                <a:ea typeface="Poppins"/>
                <a:cs typeface="Poppins"/>
                <a:sym typeface="Poppins"/>
              </a:rPr>
              <a:t>(Yardley Hills, Prime Time Children’s, Youth Centers)</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Community and Recreational Programs </a:t>
            </a:r>
            <a:r>
              <a:rPr lang="en-US" sz="1700">
                <a:solidFill>
                  <a:schemeClr val="dk1"/>
                </a:solidFill>
                <a:latin typeface="Poppins"/>
                <a:ea typeface="Poppins"/>
                <a:cs typeface="Poppins"/>
                <a:sym typeface="Poppins"/>
              </a:rPr>
              <a:t>(Parks and Recreation Department, Library and school systems, </a:t>
            </a:r>
            <a:r>
              <a:rPr b="1" lang="en-US" sz="1700">
                <a:solidFill>
                  <a:srgbClr val="1F8EBD"/>
                </a:solidFill>
                <a:latin typeface="Poppins"/>
                <a:ea typeface="Poppins"/>
                <a:cs typeface="Poppins"/>
                <a:sym typeface="Poppins"/>
              </a:rPr>
              <a:t>Free Public Transportation</a:t>
            </a:r>
            <a:r>
              <a:rPr lang="en-US" sz="1700">
                <a:solidFill>
                  <a:schemeClr val="dk1"/>
                </a:solidFill>
                <a:latin typeface="Poppins"/>
                <a:ea typeface="Poppins"/>
                <a:cs typeface="Poppins"/>
                <a:sym typeface="Poppins"/>
              </a:rPr>
              <a:t>)</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Food Security </a:t>
            </a:r>
            <a:r>
              <a:rPr b="1" lang="en-US" sz="1700">
                <a:solidFill>
                  <a:schemeClr val="dk1"/>
                </a:solidFill>
                <a:latin typeface="Poppins"/>
                <a:ea typeface="Poppins"/>
                <a:cs typeface="Poppins"/>
                <a:sym typeface="Poppins"/>
              </a:rPr>
              <a:t>and Support Services </a:t>
            </a:r>
            <a:r>
              <a:rPr lang="en-US" sz="1700">
                <a:solidFill>
                  <a:schemeClr val="dk1"/>
                </a:solidFill>
                <a:latin typeface="Poppins"/>
                <a:ea typeface="Poppins"/>
                <a:cs typeface="Poppins"/>
                <a:sym typeface="Poppins"/>
              </a:rPr>
              <a:t>(churches and community organizations, Closing the Gap Coalition, Food Backpack program, summer meal programs for kids) </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Health and Behavioral Health Services </a:t>
            </a:r>
            <a:r>
              <a:rPr lang="en-US" sz="1700">
                <a:solidFill>
                  <a:schemeClr val="dk1"/>
                </a:solidFill>
                <a:latin typeface="Poppins"/>
                <a:ea typeface="Poppins"/>
                <a:cs typeface="Poppins"/>
                <a:sym typeface="Poppins"/>
              </a:rPr>
              <a:t>(Benefits.gov,</a:t>
            </a:r>
            <a:r>
              <a:rPr b="1" lang="en-US" sz="1700">
                <a:solidFill>
                  <a:schemeClr val="dk1"/>
                </a:solidFill>
                <a:latin typeface="Poppins"/>
                <a:ea typeface="Poppins"/>
                <a:cs typeface="Poppins"/>
                <a:sym typeface="Poppins"/>
              </a:rPr>
              <a:t> </a:t>
            </a:r>
            <a:r>
              <a:rPr lang="en-US" sz="1700">
                <a:solidFill>
                  <a:schemeClr val="dk1"/>
                </a:solidFill>
                <a:latin typeface="Poppins"/>
                <a:ea typeface="Poppins"/>
                <a:cs typeface="Poppins"/>
                <a:sym typeface="Poppins"/>
              </a:rPr>
              <a:t>Mobile Crisis Unit, Youth Centers, Mental Health Expo)</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Child and Youth Programs </a:t>
            </a:r>
            <a:r>
              <a:rPr lang="en-US" sz="1700">
                <a:solidFill>
                  <a:schemeClr val="dk1"/>
                </a:solidFill>
                <a:latin typeface="Poppins"/>
                <a:ea typeface="Poppins"/>
                <a:cs typeface="Poppins"/>
                <a:sym typeface="Poppins"/>
              </a:rPr>
              <a:t>(Judy Centers diaper bank, Big Brothers Big Sisters, Celebrate 8)</a:t>
            </a:r>
            <a:endParaRPr sz="1700">
              <a:solidFill>
                <a:schemeClr val="dk1"/>
              </a:solidFill>
              <a:latin typeface="Poppins"/>
              <a:ea typeface="Poppins"/>
              <a:cs typeface="Poppins"/>
              <a:sym typeface="Poppins"/>
            </a:endParaRPr>
          </a:p>
          <a:p>
            <a:pPr indent="-323850" lvl="0" marL="457200" rtl="0" algn="l">
              <a:lnSpc>
                <a:spcPct val="100000"/>
              </a:lnSpc>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Digital Access and Literacy Programs </a:t>
            </a:r>
            <a:r>
              <a:rPr lang="en-US" sz="1700">
                <a:solidFill>
                  <a:schemeClr val="dk1"/>
                </a:solidFill>
                <a:latin typeface="Poppins"/>
                <a:ea typeface="Poppins"/>
                <a:cs typeface="Poppins"/>
                <a:sym typeface="Poppins"/>
              </a:rPr>
              <a:t>(Chromebook giveaways)</a:t>
            </a:r>
            <a:endParaRPr sz="1700">
              <a:solidFill>
                <a:schemeClr val="dk1"/>
              </a:solidFill>
              <a:latin typeface="Poppins"/>
              <a:ea typeface="Poppins"/>
              <a:cs typeface="Poppins"/>
              <a:sym typeface="Poppins"/>
            </a:endParaRPr>
          </a:p>
        </p:txBody>
      </p:sp>
      <p:sp>
        <p:nvSpPr>
          <p:cNvPr id="402" name="Google Shape;402;g2f0d78b0129_0_182"/>
          <p:cNvSpPr txBox="1"/>
          <p:nvPr/>
        </p:nvSpPr>
        <p:spPr>
          <a:xfrm>
            <a:off x="3870900" y="649900"/>
            <a:ext cx="3999900" cy="5388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US" sz="1900">
                <a:solidFill>
                  <a:srgbClr val="1F8EBD"/>
                </a:solidFill>
                <a:latin typeface="Poppins"/>
                <a:ea typeface="Poppins"/>
                <a:cs typeface="Poppins"/>
                <a:sym typeface="Poppins"/>
              </a:rPr>
              <a:t>Bold</a:t>
            </a:r>
            <a:r>
              <a:rPr b="1" lang="en-US" sz="1900">
                <a:solidFill>
                  <a:schemeClr val="dk1"/>
                </a:solidFill>
                <a:latin typeface="Poppins"/>
                <a:ea typeface="Poppins"/>
                <a:cs typeface="Poppins"/>
                <a:sym typeface="Poppins"/>
              </a:rPr>
              <a:t> </a:t>
            </a:r>
            <a:r>
              <a:rPr lang="en-US" sz="1900">
                <a:solidFill>
                  <a:schemeClr val="dk1"/>
                </a:solidFill>
                <a:latin typeface="Poppins"/>
                <a:ea typeface="Poppins"/>
                <a:cs typeface="Poppins"/>
                <a:sym typeface="Poppins"/>
              </a:rPr>
              <a:t>= Consensus </a:t>
            </a:r>
            <a:endParaRPr sz="19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f0d78b0129_0_163"/>
          <p:cNvSpPr txBox="1"/>
          <p:nvPr/>
        </p:nvSpPr>
        <p:spPr>
          <a:xfrm>
            <a:off x="167000" y="56700"/>
            <a:ext cx="11858100" cy="5148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Critical Gaps, Unmet Needs, and Local Resources</a:t>
            </a:r>
            <a:endParaRPr b="0" i="0" sz="2400" u="none" cap="none" strike="noStrike">
              <a:solidFill>
                <a:srgbClr val="1F8EBD"/>
              </a:solidFill>
              <a:latin typeface="Poppins"/>
              <a:ea typeface="Poppins"/>
              <a:cs typeface="Poppins"/>
              <a:sym typeface="Poppins"/>
            </a:endParaRPr>
          </a:p>
        </p:txBody>
      </p:sp>
      <p:sp>
        <p:nvSpPr>
          <p:cNvPr id="408" name="Google Shape;408;g2f0d78b0129_0_163"/>
          <p:cNvSpPr txBox="1"/>
          <p:nvPr/>
        </p:nvSpPr>
        <p:spPr>
          <a:xfrm>
            <a:off x="8" y="1915650"/>
            <a:ext cx="5636400" cy="4119000"/>
          </a:xfrm>
          <a:prstGeom prst="rect">
            <a:avLst/>
          </a:prstGeom>
          <a:noFill/>
          <a:ln>
            <a:noFill/>
          </a:ln>
        </p:spPr>
        <p:txBody>
          <a:bodyPr anchorCtr="0" anchor="t" bIns="121900" lIns="121900" spcFirstLastPara="1" rIns="121900" wrap="square" tIns="121900">
            <a:spAutoFit/>
          </a:bodyPr>
          <a:lstStyle/>
          <a:p>
            <a:pPr indent="-323850" lvl="0" marL="457200" rtl="0" algn="l">
              <a:lnSpc>
                <a:spcPct val="115000"/>
              </a:lnSpc>
              <a:spcBef>
                <a:spcPts val="0"/>
              </a:spcBef>
              <a:spcAft>
                <a:spcPts val="0"/>
              </a:spcAft>
              <a:buSzPts val="1700"/>
              <a:buFont typeface="Poppins"/>
              <a:buChar char="●"/>
            </a:pPr>
            <a:r>
              <a:rPr b="1" lang="en-US" sz="1700">
                <a:solidFill>
                  <a:srgbClr val="1F8EBD"/>
                </a:solidFill>
                <a:latin typeface="Poppins"/>
                <a:ea typeface="Poppins"/>
                <a:cs typeface="Poppins"/>
                <a:sym typeface="Poppins"/>
              </a:rPr>
              <a:t>Childcare</a:t>
            </a:r>
            <a:r>
              <a:rPr b="1" lang="en-US" sz="1700">
                <a:latin typeface="Poppins"/>
                <a:ea typeface="Poppins"/>
                <a:cs typeface="Poppins"/>
                <a:sym typeface="Poppins"/>
              </a:rPr>
              <a:t> and Early Education </a:t>
            </a:r>
            <a:r>
              <a:rPr lang="en-US" sz="1700">
                <a:latin typeface="Poppins"/>
                <a:ea typeface="Poppins"/>
                <a:cs typeface="Poppins"/>
                <a:sym typeface="Poppins"/>
              </a:rPr>
              <a:t>(especially for infants and children with disabilities)</a:t>
            </a:r>
            <a:endParaRPr b="1" sz="1700">
              <a:latin typeface="Poppins"/>
              <a:ea typeface="Poppins"/>
              <a:cs typeface="Poppins"/>
              <a:sym typeface="Poppins"/>
            </a:endParaRPr>
          </a:p>
          <a:p>
            <a:pPr indent="-323850" lvl="0" marL="457200" rtl="0" algn="l">
              <a:lnSpc>
                <a:spcPct val="115000"/>
              </a:lnSpc>
              <a:spcBef>
                <a:spcPts val="0"/>
              </a:spcBef>
              <a:spcAft>
                <a:spcPts val="0"/>
              </a:spcAft>
              <a:buSzPts val="1700"/>
              <a:buFont typeface="Poppins"/>
              <a:buChar char="●"/>
            </a:pPr>
            <a:r>
              <a:rPr b="1" lang="en-US" sz="1700">
                <a:solidFill>
                  <a:srgbClr val="1F8EBD"/>
                </a:solidFill>
                <a:latin typeface="Poppins"/>
                <a:ea typeface="Poppins"/>
                <a:cs typeface="Poppins"/>
                <a:sym typeface="Poppins"/>
              </a:rPr>
              <a:t>Public Transportation and Youth Activities</a:t>
            </a:r>
            <a:r>
              <a:rPr b="1" lang="en-US" sz="1700">
                <a:latin typeface="Poppins"/>
                <a:ea typeface="Poppins"/>
                <a:cs typeface="Poppins"/>
                <a:sym typeface="Poppins"/>
              </a:rPr>
              <a:t> </a:t>
            </a:r>
            <a:r>
              <a:rPr lang="en-US" sz="1700">
                <a:latin typeface="Poppins"/>
                <a:ea typeface="Poppins"/>
                <a:cs typeface="Poppins"/>
                <a:sym typeface="Poppins"/>
              </a:rPr>
              <a:t>(insufficient bike lanes, sidewalks, and safe outdoor play areas and youth centers)</a:t>
            </a:r>
            <a:endParaRPr sz="1700">
              <a:latin typeface="Poppins"/>
              <a:ea typeface="Poppins"/>
              <a:cs typeface="Poppins"/>
              <a:sym typeface="Poppins"/>
            </a:endParaRPr>
          </a:p>
          <a:p>
            <a:pPr indent="-323850" lvl="0" marL="457200" rtl="0" algn="l">
              <a:lnSpc>
                <a:spcPct val="115000"/>
              </a:lnSpc>
              <a:spcBef>
                <a:spcPts val="0"/>
              </a:spcBef>
              <a:spcAft>
                <a:spcPts val="0"/>
              </a:spcAft>
              <a:buSzPts val="1700"/>
              <a:buFont typeface="Poppins"/>
              <a:buChar char="●"/>
            </a:pPr>
            <a:r>
              <a:rPr b="1" lang="en-US" sz="1700">
                <a:solidFill>
                  <a:srgbClr val="1F8EBD"/>
                </a:solidFill>
                <a:latin typeface="Poppins"/>
                <a:ea typeface="Poppins"/>
                <a:cs typeface="Poppins"/>
                <a:sym typeface="Poppins"/>
              </a:rPr>
              <a:t>Healthcare and Mental/Behavioral Health Access</a:t>
            </a:r>
            <a:r>
              <a:rPr b="1" lang="en-US" sz="1700">
                <a:latin typeface="Poppins"/>
                <a:ea typeface="Poppins"/>
                <a:cs typeface="Poppins"/>
                <a:sym typeface="Poppins"/>
              </a:rPr>
              <a:t> </a:t>
            </a:r>
            <a:r>
              <a:rPr lang="en-US" sz="1700">
                <a:latin typeface="Poppins"/>
                <a:ea typeface="Poppins"/>
                <a:cs typeface="Poppins"/>
                <a:sym typeface="Poppins"/>
              </a:rPr>
              <a:t>(high costs, lack of insurance acceptance)</a:t>
            </a:r>
            <a:endParaRPr sz="1700">
              <a:latin typeface="Poppins"/>
              <a:ea typeface="Poppins"/>
              <a:cs typeface="Poppins"/>
              <a:sym typeface="Poppins"/>
            </a:endParaRPr>
          </a:p>
          <a:p>
            <a:pPr indent="-323850" lvl="0" marL="457200" rtl="0" algn="l">
              <a:lnSpc>
                <a:spcPct val="115000"/>
              </a:lnSpc>
              <a:spcBef>
                <a:spcPts val="0"/>
              </a:spcBef>
              <a:spcAft>
                <a:spcPts val="0"/>
              </a:spcAft>
              <a:buSzPts val="1700"/>
              <a:buFont typeface="Poppins"/>
              <a:buChar char="●"/>
            </a:pPr>
            <a:r>
              <a:rPr b="1" lang="en-US" sz="1700">
                <a:latin typeface="Poppins"/>
                <a:ea typeface="Poppins"/>
                <a:cs typeface="Poppins"/>
                <a:sym typeface="Poppins"/>
              </a:rPr>
              <a:t>Community Awareness and Involvement</a:t>
            </a:r>
            <a:endParaRPr sz="1700">
              <a:latin typeface="Poppins"/>
              <a:ea typeface="Poppins"/>
              <a:cs typeface="Poppins"/>
              <a:sym typeface="Poppins"/>
            </a:endParaRPr>
          </a:p>
          <a:p>
            <a:pPr indent="-323850" lvl="0" marL="457200" rtl="0" algn="l">
              <a:lnSpc>
                <a:spcPct val="115000"/>
              </a:lnSpc>
              <a:spcBef>
                <a:spcPts val="0"/>
              </a:spcBef>
              <a:spcAft>
                <a:spcPts val="0"/>
              </a:spcAft>
              <a:buSzPts val="1700"/>
              <a:buFont typeface="Poppins"/>
              <a:buChar char="●"/>
            </a:pPr>
            <a:r>
              <a:rPr b="1" lang="en-US" sz="1700">
                <a:solidFill>
                  <a:srgbClr val="1F8EBD"/>
                </a:solidFill>
                <a:latin typeface="Poppins"/>
                <a:ea typeface="Poppins"/>
                <a:cs typeface="Poppins"/>
                <a:sym typeface="Poppins"/>
              </a:rPr>
              <a:t>Affordable Housing</a:t>
            </a:r>
            <a:r>
              <a:rPr b="1" lang="en-US" sz="1700">
                <a:latin typeface="Poppins"/>
                <a:ea typeface="Poppins"/>
                <a:cs typeface="Poppins"/>
                <a:sym typeface="Poppins"/>
              </a:rPr>
              <a:t> and Homeless </a:t>
            </a:r>
            <a:r>
              <a:rPr lang="en-US" sz="1700">
                <a:latin typeface="Poppins"/>
                <a:ea typeface="Poppins"/>
                <a:cs typeface="Poppins"/>
                <a:sym typeface="Poppins"/>
              </a:rPr>
              <a:t>(insufficient resources)</a:t>
            </a:r>
            <a:endParaRPr sz="1700">
              <a:latin typeface="Poppins"/>
              <a:ea typeface="Poppins"/>
              <a:cs typeface="Poppins"/>
              <a:sym typeface="Poppins"/>
            </a:endParaRPr>
          </a:p>
          <a:p>
            <a:pPr indent="-323850" lvl="0" marL="457200" rtl="0" algn="l">
              <a:lnSpc>
                <a:spcPct val="115000"/>
              </a:lnSpc>
              <a:spcBef>
                <a:spcPts val="0"/>
              </a:spcBef>
              <a:spcAft>
                <a:spcPts val="0"/>
              </a:spcAft>
              <a:buSzPts val="1700"/>
              <a:buFont typeface="Poppins"/>
              <a:buChar char="●"/>
            </a:pPr>
            <a:r>
              <a:rPr b="1" lang="en-US" sz="1700">
                <a:latin typeface="Poppins"/>
                <a:ea typeface="Poppins"/>
                <a:cs typeface="Poppins"/>
                <a:sym typeface="Poppins"/>
              </a:rPr>
              <a:t>School and Community Safety </a:t>
            </a:r>
            <a:r>
              <a:rPr lang="en-US" sz="1700">
                <a:latin typeface="Poppins"/>
                <a:ea typeface="Poppins"/>
                <a:cs typeface="Poppins"/>
                <a:sym typeface="Poppins"/>
              </a:rPr>
              <a:t>(bullying)</a:t>
            </a:r>
            <a:endParaRPr sz="1700">
              <a:latin typeface="Poppins"/>
              <a:ea typeface="Poppins"/>
              <a:cs typeface="Poppins"/>
              <a:sym typeface="Poppins"/>
            </a:endParaRPr>
          </a:p>
          <a:p>
            <a:pPr indent="-323850" lvl="0" marL="457200" rtl="0" algn="l">
              <a:lnSpc>
                <a:spcPct val="115000"/>
              </a:lnSpc>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Parental Support and Education</a:t>
            </a:r>
            <a:endParaRPr b="1" sz="1700">
              <a:solidFill>
                <a:schemeClr val="dk1"/>
              </a:solidFill>
              <a:latin typeface="Poppins"/>
              <a:ea typeface="Poppins"/>
              <a:cs typeface="Poppins"/>
              <a:sym typeface="Poppins"/>
            </a:endParaRPr>
          </a:p>
        </p:txBody>
      </p:sp>
      <p:cxnSp>
        <p:nvCxnSpPr>
          <p:cNvPr id="409" name="Google Shape;409;g2f0d78b0129_0_163"/>
          <p:cNvCxnSpPr/>
          <p:nvPr/>
        </p:nvCxnSpPr>
        <p:spPr>
          <a:xfrm>
            <a:off x="5891675" y="1058700"/>
            <a:ext cx="14100" cy="5832900"/>
          </a:xfrm>
          <a:prstGeom prst="straightConnector1">
            <a:avLst/>
          </a:prstGeom>
          <a:noFill/>
          <a:ln cap="flat" cmpd="sng" w="9525">
            <a:solidFill>
              <a:schemeClr val="dk1"/>
            </a:solidFill>
            <a:prstDash val="solid"/>
            <a:round/>
            <a:headEnd len="med" w="med" type="none"/>
            <a:tailEnd len="med" w="med" type="none"/>
          </a:ln>
        </p:spPr>
      </p:cxnSp>
      <p:sp>
        <p:nvSpPr>
          <p:cNvPr id="410" name="Google Shape;410;g2f0d78b0129_0_163"/>
          <p:cNvSpPr txBox="1"/>
          <p:nvPr/>
        </p:nvSpPr>
        <p:spPr>
          <a:xfrm>
            <a:off x="0" y="777983"/>
            <a:ext cx="2774400" cy="384900"/>
          </a:xfrm>
          <a:prstGeom prst="rect">
            <a:avLst/>
          </a:prstGeom>
          <a:solidFill>
            <a:srgbClr val="1F8EBD"/>
          </a:solidFill>
          <a:ln cap="flat" cmpd="sng" w="9525">
            <a:solidFill>
              <a:srgbClr val="1F8E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sp>
        <p:nvSpPr>
          <p:cNvPr id="411" name="Google Shape;411;g2f0d78b0129_0_163"/>
          <p:cNvSpPr txBox="1"/>
          <p:nvPr/>
        </p:nvSpPr>
        <p:spPr>
          <a:xfrm>
            <a:off x="9347925" y="647067"/>
            <a:ext cx="27744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
        <p:nvSpPr>
          <p:cNvPr id="412" name="Google Shape;412;g2f0d78b0129_0_163"/>
          <p:cNvSpPr txBox="1"/>
          <p:nvPr/>
        </p:nvSpPr>
        <p:spPr>
          <a:xfrm>
            <a:off x="9347925" y="1031975"/>
            <a:ext cx="27744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 - IAC</a:t>
            </a:r>
            <a:endParaRPr b="1" i="0" sz="1900" u="none" cap="none" strike="noStrike">
              <a:solidFill>
                <a:srgbClr val="FFFFFF"/>
              </a:solidFill>
              <a:latin typeface="Poppins"/>
              <a:ea typeface="Poppins"/>
              <a:cs typeface="Poppins"/>
              <a:sym typeface="Poppins"/>
            </a:endParaRPr>
          </a:p>
        </p:txBody>
      </p:sp>
      <p:sp>
        <p:nvSpPr>
          <p:cNvPr id="413" name="Google Shape;413;g2f0d78b0129_0_163"/>
          <p:cNvSpPr txBox="1"/>
          <p:nvPr/>
        </p:nvSpPr>
        <p:spPr>
          <a:xfrm>
            <a:off x="5892200" y="1877350"/>
            <a:ext cx="6132900" cy="3818100"/>
          </a:xfrm>
          <a:prstGeom prst="rect">
            <a:avLst/>
          </a:prstGeom>
          <a:noFill/>
          <a:ln>
            <a:noFill/>
          </a:ln>
        </p:spPr>
        <p:txBody>
          <a:bodyPr anchorCtr="0" anchor="t" bIns="121900" lIns="121900" spcFirstLastPara="1" rIns="121900" wrap="square" tIns="121900">
            <a:spAutoFit/>
          </a:bodyPr>
          <a:lstStyle/>
          <a:p>
            <a:pPr indent="-412750" lvl="0" marL="609600" rtl="0" algn="l">
              <a:lnSpc>
                <a:spcPct val="115000"/>
              </a:lnSpc>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Mental Health and Healthcare Access </a:t>
            </a:r>
            <a:r>
              <a:rPr lang="en-US" sz="1700">
                <a:solidFill>
                  <a:schemeClr val="dk1"/>
                </a:solidFill>
                <a:latin typeface="Poppins"/>
                <a:ea typeface="Poppins"/>
                <a:cs typeface="Poppins"/>
                <a:sym typeface="Poppins"/>
              </a:rPr>
              <a:t>(unequal distribution of providers)</a:t>
            </a:r>
            <a:endParaRPr sz="1700">
              <a:solidFill>
                <a:schemeClr val="dk1"/>
              </a:solidFill>
              <a:latin typeface="Poppins"/>
              <a:ea typeface="Poppins"/>
              <a:cs typeface="Poppins"/>
              <a:sym typeface="Poppins"/>
            </a:endParaRPr>
          </a:p>
          <a:p>
            <a:pPr indent="-412750" lvl="0" marL="609600" rtl="0" algn="l">
              <a:lnSpc>
                <a:spcPct val="115000"/>
              </a:lnSpc>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Affordable Housing and Transportation Services</a:t>
            </a:r>
            <a:r>
              <a:rPr b="1" lang="en-US" sz="1700">
                <a:latin typeface="Poppins"/>
                <a:ea typeface="Poppins"/>
                <a:cs typeface="Poppins"/>
                <a:sym typeface="Poppins"/>
              </a:rPr>
              <a:t> </a:t>
            </a:r>
            <a:r>
              <a:rPr lang="en-US" sz="1700">
                <a:latin typeface="Poppins"/>
                <a:ea typeface="Poppins"/>
                <a:cs typeface="Poppins"/>
                <a:sym typeface="Poppins"/>
              </a:rPr>
              <a:t>(long waitlists, ineffective vouchers, stigma, lack of transportation)</a:t>
            </a:r>
            <a:endParaRPr b="1" sz="1700">
              <a:solidFill>
                <a:schemeClr val="dk1"/>
              </a:solidFill>
              <a:latin typeface="Poppins"/>
              <a:ea typeface="Poppins"/>
              <a:cs typeface="Poppins"/>
              <a:sym typeface="Poppins"/>
            </a:endParaRPr>
          </a:p>
          <a:p>
            <a:pPr indent="-412750" lvl="0" marL="609600" rtl="0" algn="l">
              <a:lnSpc>
                <a:spcPct val="115000"/>
              </a:lnSpc>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Childcare Services</a:t>
            </a:r>
            <a:r>
              <a:rPr lang="en-US" sz="1700">
                <a:solidFill>
                  <a:schemeClr val="dk1"/>
                </a:solidFill>
                <a:latin typeface="Poppins"/>
                <a:ea typeface="Poppins"/>
                <a:cs typeface="Poppins"/>
                <a:sym typeface="Poppins"/>
              </a:rPr>
              <a:t> (regional disparities and differing needs across the tri-county area)</a:t>
            </a:r>
            <a:endParaRPr sz="1700">
              <a:solidFill>
                <a:schemeClr val="dk1"/>
              </a:solidFill>
              <a:latin typeface="Poppins"/>
              <a:ea typeface="Poppins"/>
              <a:cs typeface="Poppins"/>
              <a:sym typeface="Poppins"/>
            </a:endParaRPr>
          </a:p>
          <a:p>
            <a:pPr indent="-412750" lvl="0" marL="609600" rtl="0" algn="l">
              <a:lnSpc>
                <a:spcPct val="115000"/>
              </a:lnSpc>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Food Security </a:t>
            </a:r>
            <a:r>
              <a:rPr lang="en-US" sz="1700">
                <a:solidFill>
                  <a:schemeClr val="dk1"/>
                </a:solidFill>
                <a:latin typeface="Poppins"/>
                <a:ea typeface="Poppins"/>
                <a:cs typeface="Poppins"/>
                <a:sym typeface="Poppins"/>
              </a:rPr>
              <a:t>(pockets of poverty and food deserts especially in southern parts of the county)</a:t>
            </a:r>
            <a:endParaRPr sz="1700">
              <a:latin typeface="Poppins"/>
              <a:ea typeface="Poppins"/>
              <a:cs typeface="Poppins"/>
              <a:sym typeface="Poppins"/>
            </a:endParaRPr>
          </a:p>
          <a:p>
            <a:pPr indent="-412750" lvl="0" marL="609600" rtl="0" algn="l">
              <a:lnSpc>
                <a:spcPct val="115000"/>
              </a:lnSpc>
              <a:spcBef>
                <a:spcPts val="0"/>
              </a:spcBef>
              <a:spcAft>
                <a:spcPts val="0"/>
              </a:spcAft>
              <a:buSzPts val="1700"/>
              <a:buFont typeface="Poppins"/>
              <a:buChar char="●"/>
            </a:pPr>
            <a:r>
              <a:rPr b="1" lang="en-US" sz="1700">
                <a:solidFill>
                  <a:srgbClr val="1F8EBD"/>
                </a:solidFill>
                <a:latin typeface="Poppins"/>
                <a:ea typeface="Poppins"/>
                <a:cs typeface="Poppins"/>
                <a:sym typeface="Poppins"/>
              </a:rPr>
              <a:t>Community and Youth Services </a:t>
            </a:r>
            <a:r>
              <a:rPr lang="en-US" sz="1700">
                <a:latin typeface="Poppins"/>
                <a:ea typeface="Poppins"/>
                <a:cs typeface="Poppins"/>
                <a:sym typeface="Poppins"/>
              </a:rPr>
              <a:t>(youth centers and programs)</a:t>
            </a:r>
            <a:endParaRPr sz="1700">
              <a:latin typeface="Poppins"/>
              <a:ea typeface="Poppins"/>
              <a:cs typeface="Poppins"/>
              <a:sym typeface="Poppins"/>
            </a:endParaRPr>
          </a:p>
        </p:txBody>
      </p:sp>
      <p:sp>
        <p:nvSpPr>
          <p:cNvPr id="414" name="Google Shape;414;g2f0d78b0129_0_163"/>
          <p:cNvSpPr txBox="1"/>
          <p:nvPr/>
        </p:nvSpPr>
        <p:spPr>
          <a:xfrm>
            <a:off x="3898775" y="493175"/>
            <a:ext cx="3999900" cy="5388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US" sz="1900">
                <a:solidFill>
                  <a:srgbClr val="1F8EBD"/>
                </a:solidFill>
                <a:latin typeface="Poppins"/>
                <a:ea typeface="Poppins"/>
                <a:cs typeface="Poppins"/>
                <a:sym typeface="Poppins"/>
              </a:rPr>
              <a:t>Bold</a:t>
            </a:r>
            <a:r>
              <a:rPr b="1" lang="en-US" sz="1900">
                <a:solidFill>
                  <a:schemeClr val="dk1"/>
                </a:solidFill>
                <a:latin typeface="Poppins"/>
                <a:ea typeface="Poppins"/>
                <a:cs typeface="Poppins"/>
                <a:sym typeface="Poppins"/>
              </a:rPr>
              <a:t> </a:t>
            </a:r>
            <a:r>
              <a:rPr lang="en-US" sz="1900">
                <a:solidFill>
                  <a:schemeClr val="dk1"/>
                </a:solidFill>
                <a:latin typeface="Poppins"/>
                <a:ea typeface="Poppins"/>
                <a:cs typeface="Poppins"/>
                <a:sym typeface="Poppins"/>
              </a:rPr>
              <a:t>= Consensus </a:t>
            </a:r>
            <a:endParaRPr sz="19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f0d78b0129_0_146"/>
          <p:cNvSpPr txBox="1"/>
          <p:nvPr/>
        </p:nvSpPr>
        <p:spPr>
          <a:xfrm>
            <a:off x="166950" y="76992"/>
            <a:ext cx="11858100" cy="463200"/>
          </a:xfrm>
          <a:prstGeom prst="rect">
            <a:avLst/>
          </a:prstGeom>
          <a:noFill/>
          <a:ln>
            <a:noFill/>
          </a:ln>
        </p:spPr>
        <p:txBody>
          <a:bodyPr anchorCtr="0" anchor="t" bIns="0" lIns="0" spcFirstLastPara="1" rIns="0" wrap="square" tIns="12700">
            <a:noAutofit/>
          </a:bodyPr>
          <a:lstStyle/>
          <a:p>
            <a:pPr indent="0" lvl="0" marL="0" rtl="0" algn="ctr">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Closing the Gap: Mental Health and Substance Use</a:t>
            </a:r>
            <a:endParaRPr sz="2400">
              <a:solidFill>
                <a:srgbClr val="1F8EBD"/>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400"/>
              <a:buFont typeface="Arial"/>
              <a:buNone/>
            </a:pPr>
            <a:r>
              <a:t/>
            </a:r>
            <a:endParaRPr b="1" sz="2400">
              <a:solidFill>
                <a:srgbClr val="1F8EBD"/>
              </a:solidFill>
              <a:latin typeface="Poppins"/>
              <a:ea typeface="Poppins"/>
              <a:cs typeface="Poppins"/>
              <a:sym typeface="Poppins"/>
            </a:endParaRPr>
          </a:p>
        </p:txBody>
      </p:sp>
      <p:sp>
        <p:nvSpPr>
          <p:cNvPr id="420" name="Google Shape;420;g2f0d78b0129_0_146"/>
          <p:cNvSpPr txBox="1"/>
          <p:nvPr/>
        </p:nvSpPr>
        <p:spPr>
          <a:xfrm>
            <a:off x="69475" y="1471775"/>
            <a:ext cx="5829000" cy="46032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SzPts val="1700"/>
              <a:buFont typeface="Poppins"/>
              <a:buChar char="●"/>
            </a:pPr>
            <a:r>
              <a:rPr b="1" lang="en-US" sz="1700">
                <a:solidFill>
                  <a:srgbClr val="1F8EBD"/>
                </a:solidFill>
                <a:latin typeface="Poppins"/>
                <a:ea typeface="Poppins"/>
                <a:cs typeface="Poppins"/>
                <a:sym typeface="Poppins"/>
              </a:rPr>
              <a:t>Increase Outreach and Awareness</a:t>
            </a:r>
            <a:r>
              <a:rPr b="1" lang="en-US" sz="1700">
                <a:latin typeface="Poppins"/>
                <a:ea typeface="Poppins"/>
                <a:cs typeface="Poppins"/>
                <a:sym typeface="Poppins"/>
              </a:rPr>
              <a:t>  </a:t>
            </a:r>
            <a:r>
              <a:rPr lang="en-US" sz="1700">
                <a:latin typeface="Poppins"/>
                <a:ea typeface="Poppins"/>
                <a:cs typeface="Poppins"/>
                <a:sym typeface="Poppins"/>
              </a:rPr>
              <a:t>(easier resource navigation, partner with schools, community events and activities)</a:t>
            </a:r>
            <a:endParaRPr sz="1700">
              <a:latin typeface="Poppins"/>
              <a:ea typeface="Poppins"/>
              <a:cs typeface="Poppins"/>
              <a:sym typeface="Poppins"/>
            </a:endParaRPr>
          </a:p>
          <a:p>
            <a:pPr indent="-412750" lvl="0" marL="609600" rtl="0" algn="l">
              <a:lnSpc>
                <a:spcPct val="115000"/>
              </a:lnSpc>
              <a:spcBef>
                <a:spcPts val="0"/>
              </a:spcBef>
              <a:spcAft>
                <a:spcPts val="0"/>
              </a:spcAft>
              <a:buSzPts val="1700"/>
              <a:buFont typeface="Poppins"/>
              <a:buChar char="●"/>
            </a:pPr>
            <a:r>
              <a:rPr b="1" lang="en-US" sz="1700">
                <a:latin typeface="Poppins"/>
                <a:ea typeface="Poppins"/>
                <a:cs typeface="Poppins"/>
                <a:sym typeface="Poppins"/>
              </a:rPr>
              <a:t>Prevention Approaches </a:t>
            </a:r>
            <a:r>
              <a:rPr lang="en-US" sz="1700">
                <a:latin typeface="Poppins"/>
                <a:ea typeface="Poppins"/>
                <a:cs typeface="Poppins"/>
                <a:sym typeface="Poppins"/>
              </a:rPr>
              <a:t>(promote resilience, coping skills, and healthy lifestyles)</a:t>
            </a:r>
            <a:endParaRPr sz="1700">
              <a:latin typeface="Poppins"/>
              <a:ea typeface="Poppins"/>
              <a:cs typeface="Poppins"/>
              <a:sym typeface="Poppins"/>
            </a:endParaRPr>
          </a:p>
          <a:p>
            <a:pPr indent="-412750" lvl="0" marL="609600" rtl="0" algn="l">
              <a:lnSpc>
                <a:spcPct val="115000"/>
              </a:lnSpc>
              <a:spcBef>
                <a:spcPts val="0"/>
              </a:spcBef>
              <a:spcAft>
                <a:spcPts val="0"/>
              </a:spcAft>
              <a:buSzPts val="1700"/>
              <a:buFont typeface="Poppins"/>
              <a:buChar char="●"/>
            </a:pPr>
            <a:r>
              <a:rPr b="1" lang="en-US" sz="1700">
                <a:solidFill>
                  <a:srgbClr val="1F8EBD"/>
                </a:solidFill>
                <a:latin typeface="Poppins"/>
                <a:ea typeface="Poppins"/>
                <a:cs typeface="Poppins"/>
                <a:sym typeface="Poppins"/>
              </a:rPr>
              <a:t>Regular Follow-Up </a:t>
            </a:r>
            <a:r>
              <a:rPr b="1" lang="en-US" sz="1700">
                <a:latin typeface="Poppins"/>
                <a:ea typeface="Poppins"/>
                <a:cs typeface="Poppins"/>
                <a:sym typeface="Poppins"/>
              </a:rPr>
              <a:t>and Evaluation of Programs </a:t>
            </a:r>
            <a:endParaRPr sz="1700">
              <a:latin typeface="Poppins"/>
              <a:ea typeface="Poppins"/>
              <a:cs typeface="Poppins"/>
              <a:sym typeface="Poppins"/>
            </a:endParaRPr>
          </a:p>
          <a:p>
            <a:pPr indent="-412750" lvl="0" marL="609600" rtl="0" algn="l">
              <a:lnSpc>
                <a:spcPct val="115000"/>
              </a:lnSpc>
              <a:spcBef>
                <a:spcPts val="0"/>
              </a:spcBef>
              <a:spcAft>
                <a:spcPts val="0"/>
              </a:spcAft>
              <a:buSzPts val="1700"/>
              <a:buFont typeface="Poppins"/>
              <a:buChar char="●"/>
            </a:pPr>
            <a:r>
              <a:rPr b="1" lang="en-US" sz="1700">
                <a:latin typeface="Poppins"/>
                <a:ea typeface="Poppins"/>
                <a:cs typeface="Poppins"/>
                <a:sym typeface="Poppins"/>
              </a:rPr>
              <a:t>Reduce Stigma </a:t>
            </a:r>
            <a:r>
              <a:rPr lang="en-US" sz="1700">
                <a:latin typeface="Poppins"/>
                <a:ea typeface="Poppins"/>
                <a:cs typeface="Poppins"/>
                <a:sym typeface="Poppins"/>
              </a:rPr>
              <a:t>(education)</a:t>
            </a:r>
            <a:endParaRPr sz="1700">
              <a:latin typeface="Poppins"/>
              <a:ea typeface="Poppins"/>
              <a:cs typeface="Poppins"/>
              <a:sym typeface="Poppins"/>
            </a:endParaRPr>
          </a:p>
          <a:p>
            <a:pPr indent="-412750" lvl="0" marL="609600" rtl="0" algn="l">
              <a:lnSpc>
                <a:spcPct val="115000"/>
              </a:lnSpc>
              <a:spcBef>
                <a:spcPts val="0"/>
              </a:spcBef>
              <a:spcAft>
                <a:spcPts val="0"/>
              </a:spcAft>
              <a:buSzPts val="1700"/>
              <a:buFont typeface="Poppins"/>
              <a:buChar char="●"/>
            </a:pPr>
            <a:r>
              <a:rPr b="1" lang="en-US" sz="1700">
                <a:latin typeface="Poppins"/>
                <a:ea typeface="Poppins"/>
                <a:cs typeface="Poppins"/>
                <a:sym typeface="Poppins"/>
              </a:rPr>
              <a:t>Integrate Services in Schools </a:t>
            </a:r>
            <a:r>
              <a:rPr lang="en-US" sz="1700">
                <a:latin typeface="Poppins"/>
                <a:ea typeface="Poppins"/>
                <a:cs typeface="Poppins"/>
                <a:sym typeface="Poppins"/>
              </a:rPr>
              <a:t>(separate from guidance counselors)</a:t>
            </a:r>
            <a:endParaRPr sz="1700">
              <a:latin typeface="Poppins"/>
              <a:ea typeface="Poppins"/>
              <a:cs typeface="Poppins"/>
              <a:sym typeface="Poppins"/>
            </a:endParaRPr>
          </a:p>
          <a:p>
            <a:pPr indent="-412750" lvl="0" marL="609600" rtl="0" algn="l">
              <a:lnSpc>
                <a:spcPct val="115000"/>
              </a:lnSpc>
              <a:spcBef>
                <a:spcPts val="0"/>
              </a:spcBef>
              <a:spcAft>
                <a:spcPts val="0"/>
              </a:spcAft>
              <a:buSzPts val="1700"/>
              <a:buFont typeface="Poppins"/>
              <a:buChar char="●"/>
            </a:pPr>
            <a:r>
              <a:rPr b="1" lang="en-US" sz="1700">
                <a:solidFill>
                  <a:srgbClr val="1F8EBD"/>
                </a:solidFill>
                <a:latin typeface="Poppins"/>
                <a:ea typeface="Poppins"/>
                <a:cs typeface="Poppins"/>
                <a:sym typeface="Poppins"/>
              </a:rPr>
              <a:t>Expand Provider Network</a:t>
            </a:r>
            <a:r>
              <a:rPr b="1" lang="en-US" sz="1700">
                <a:latin typeface="Poppins"/>
                <a:ea typeface="Poppins"/>
                <a:cs typeface="Poppins"/>
                <a:sym typeface="Poppins"/>
              </a:rPr>
              <a:t> </a:t>
            </a:r>
            <a:r>
              <a:rPr lang="en-US" sz="1700">
                <a:latin typeface="Poppins"/>
                <a:ea typeface="Poppins"/>
                <a:cs typeface="Poppins"/>
                <a:sym typeface="Poppins"/>
              </a:rPr>
              <a:t>(incentivize providers)</a:t>
            </a:r>
            <a:endParaRPr sz="1700">
              <a:latin typeface="Poppins"/>
              <a:ea typeface="Poppins"/>
              <a:cs typeface="Poppins"/>
              <a:sym typeface="Poppins"/>
            </a:endParaRPr>
          </a:p>
          <a:p>
            <a:pPr indent="-412750" lvl="0" marL="609600" rtl="0" algn="l">
              <a:lnSpc>
                <a:spcPct val="115000"/>
              </a:lnSpc>
              <a:spcBef>
                <a:spcPts val="0"/>
              </a:spcBef>
              <a:spcAft>
                <a:spcPts val="0"/>
              </a:spcAft>
              <a:buSzPts val="1700"/>
              <a:buFont typeface="Poppins"/>
              <a:buChar char="●"/>
            </a:pPr>
            <a:r>
              <a:rPr b="1" lang="en-US" sz="1700">
                <a:solidFill>
                  <a:srgbClr val="1F8EBD"/>
                </a:solidFill>
                <a:latin typeface="Poppins"/>
                <a:ea typeface="Poppins"/>
                <a:cs typeface="Poppins"/>
                <a:sym typeface="Poppins"/>
              </a:rPr>
              <a:t>Enhance Access to Services</a:t>
            </a:r>
            <a:r>
              <a:rPr b="1" lang="en-US" sz="1700">
                <a:latin typeface="Poppins"/>
                <a:ea typeface="Poppins"/>
                <a:cs typeface="Poppins"/>
                <a:sym typeface="Poppins"/>
              </a:rPr>
              <a:t> </a:t>
            </a:r>
            <a:r>
              <a:rPr lang="en-US" sz="1700">
                <a:latin typeface="Poppins"/>
                <a:ea typeface="Poppins"/>
                <a:cs typeface="Poppins"/>
                <a:sym typeface="Poppins"/>
              </a:rPr>
              <a:t>(mobile clinics</a:t>
            </a:r>
            <a:r>
              <a:rPr lang="en-US" sz="1700">
                <a:solidFill>
                  <a:schemeClr val="dk1"/>
                </a:solidFill>
                <a:latin typeface="Poppins"/>
                <a:ea typeface="Poppins"/>
                <a:cs typeface="Poppins"/>
                <a:sym typeface="Poppins"/>
              </a:rPr>
              <a:t>)</a:t>
            </a:r>
            <a:endParaRPr sz="1700">
              <a:latin typeface="Poppins"/>
              <a:ea typeface="Poppins"/>
              <a:cs typeface="Poppins"/>
              <a:sym typeface="Poppins"/>
            </a:endParaRPr>
          </a:p>
          <a:p>
            <a:pPr indent="-412750" lvl="0" marL="609600" rtl="0" algn="l">
              <a:lnSpc>
                <a:spcPct val="115000"/>
              </a:lnSpc>
              <a:spcBef>
                <a:spcPts val="0"/>
              </a:spcBef>
              <a:spcAft>
                <a:spcPts val="0"/>
              </a:spcAft>
              <a:buSzPts val="1700"/>
              <a:buFont typeface="Poppins"/>
              <a:buChar char="●"/>
            </a:pPr>
            <a:r>
              <a:rPr b="1" lang="en-US" sz="1700">
                <a:latin typeface="Poppins"/>
                <a:ea typeface="Poppins"/>
                <a:cs typeface="Poppins"/>
                <a:sym typeface="Poppins"/>
              </a:rPr>
              <a:t>Collaborate with Local Organizations </a:t>
            </a:r>
            <a:r>
              <a:rPr lang="en-US" sz="1700">
                <a:latin typeface="Poppins"/>
                <a:ea typeface="Poppins"/>
                <a:cs typeface="Poppins"/>
                <a:sym typeface="Poppins"/>
              </a:rPr>
              <a:t>(comprehensive network of care)</a:t>
            </a:r>
            <a:endParaRPr sz="1700">
              <a:latin typeface="Poppins"/>
              <a:ea typeface="Poppins"/>
              <a:cs typeface="Poppins"/>
              <a:sym typeface="Poppins"/>
            </a:endParaRPr>
          </a:p>
        </p:txBody>
      </p:sp>
      <p:cxnSp>
        <p:nvCxnSpPr>
          <p:cNvPr id="421" name="Google Shape;421;g2f0d78b0129_0_146"/>
          <p:cNvCxnSpPr/>
          <p:nvPr/>
        </p:nvCxnSpPr>
        <p:spPr>
          <a:xfrm>
            <a:off x="5898575" y="1404875"/>
            <a:ext cx="300" cy="5338800"/>
          </a:xfrm>
          <a:prstGeom prst="straightConnector1">
            <a:avLst/>
          </a:prstGeom>
          <a:noFill/>
          <a:ln cap="flat" cmpd="sng" w="9525">
            <a:solidFill>
              <a:schemeClr val="dk1"/>
            </a:solidFill>
            <a:prstDash val="solid"/>
            <a:round/>
            <a:headEnd len="med" w="med" type="none"/>
            <a:tailEnd len="med" w="med" type="none"/>
          </a:ln>
        </p:spPr>
      </p:cxnSp>
      <p:sp>
        <p:nvSpPr>
          <p:cNvPr id="422" name="Google Shape;422;g2f0d78b0129_0_146"/>
          <p:cNvSpPr txBox="1"/>
          <p:nvPr/>
        </p:nvSpPr>
        <p:spPr>
          <a:xfrm>
            <a:off x="0" y="596842"/>
            <a:ext cx="2774400" cy="384900"/>
          </a:xfrm>
          <a:prstGeom prst="rect">
            <a:avLst/>
          </a:prstGeom>
          <a:solidFill>
            <a:srgbClr val="1F8EBD"/>
          </a:solidFill>
          <a:ln cap="flat" cmpd="sng" w="9525">
            <a:solidFill>
              <a:srgbClr val="1F8E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sp>
        <p:nvSpPr>
          <p:cNvPr id="423" name="Google Shape;423;g2f0d78b0129_0_146"/>
          <p:cNvSpPr txBox="1"/>
          <p:nvPr/>
        </p:nvSpPr>
        <p:spPr>
          <a:xfrm>
            <a:off x="9417600" y="570117"/>
            <a:ext cx="27744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
        <p:nvSpPr>
          <p:cNvPr id="424" name="Google Shape;424;g2f0d78b0129_0_146"/>
          <p:cNvSpPr txBox="1"/>
          <p:nvPr/>
        </p:nvSpPr>
        <p:spPr>
          <a:xfrm>
            <a:off x="9417600" y="955025"/>
            <a:ext cx="27744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 - IAC</a:t>
            </a:r>
            <a:endParaRPr b="1" i="0" sz="1900" u="none" cap="none" strike="noStrike">
              <a:solidFill>
                <a:srgbClr val="FFFFFF"/>
              </a:solidFill>
              <a:latin typeface="Poppins"/>
              <a:ea typeface="Poppins"/>
              <a:cs typeface="Poppins"/>
              <a:sym typeface="Poppins"/>
            </a:endParaRPr>
          </a:p>
        </p:txBody>
      </p:sp>
      <p:sp>
        <p:nvSpPr>
          <p:cNvPr id="425" name="Google Shape;425;g2f0d78b0129_0_146"/>
          <p:cNvSpPr txBox="1"/>
          <p:nvPr/>
        </p:nvSpPr>
        <p:spPr>
          <a:xfrm>
            <a:off x="3898775" y="519900"/>
            <a:ext cx="3999900" cy="5388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US" sz="1900">
                <a:solidFill>
                  <a:srgbClr val="1F8EBD"/>
                </a:solidFill>
                <a:latin typeface="Poppins"/>
                <a:ea typeface="Poppins"/>
                <a:cs typeface="Poppins"/>
                <a:sym typeface="Poppins"/>
              </a:rPr>
              <a:t>Bold</a:t>
            </a:r>
            <a:r>
              <a:rPr b="1" lang="en-US" sz="1900">
                <a:solidFill>
                  <a:schemeClr val="dk1"/>
                </a:solidFill>
                <a:latin typeface="Poppins"/>
                <a:ea typeface="Poppins"/>
                <a:cs typeface="Poppins"/>
                <a:sym typeface="Poppins"/>
              </a:rPr>
              <a:t> </a:t>
            </a:r>
            <a:r>
              <a:rPr lang="en-US" sz="1900">
                <a:solidFill>
                  <a:schemeClr val="dk1"/>
                </a:solidFill>
                <a:latin typeface="Poppins"/>
                <a:ea typeface="Poppins"/>
                <a:cs typeface="Poppins"/>
                <a:sym typeface="Poppins"/>
              </a:rPr>
              <a:t>= Consensus </a:t>
            </a:r>
            <a:endParaRPr sz="1900">
              <a:latin typeface="Poppins"/>
              <a:ea typeface="Poppins"/>
              <a:cs typeface="Poppins"/>
              <a:sym typeface="Poppins"/>
            </a:endParaRPr>
          </a:p>
        </p:txBody>
      </p:sp>
      <p:sp>
        <p:nvSpPr>
          <p:cNvPr id="426" name="Google Shape;426;g2f0d78b0129_0_146"/>
          <p:cNvSpPr txBox="1"/>
          <p:nvPr/>
        </p:nvSpPr>
        <p:spPr>
          <a:xfrm>
            <a:off x="6015725" y="1471767"/>
            <a:ext cx="5609100" cy="46947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Improve Transportation </a:t>
            </a:r>
            <a:endParaRPr sz="1700">
              <a:solidFill>
                <a:schemeClr val="dk1"/>
              </a:solidFill>
              <a:latin typeface="Poppins"/>
              <a:ea typeface="Poppins"/>
              <a:cs typeface="Poppins"/>
              <a:sym typeface="Poppins"/>
            </a:endParaRPr>
          </a:p>
          <a:p>
            <a:pPr indent="-412750" lvl="0" marL="609600" rtl="0" algn="l">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Enhance Communication and Awareness</a:t>
            </a:r>
            <a:r>
              <a:rPr b="1" lang="en-US" sz="1700">
                <a:solidFill>
                  <a:schemeClr val="dk1"/>
                </a:solidFill>
                <a:latin typeface="Poppins"/>
                <a:ea typeface="Poppins"/>
                <a:cs typeface="Poppins"/>
                <a:sym typeface="Poppins"/>
              </a:rPr>
              <a:t> </a:t>
            </a:r>
            <a:r>
              <a:rPr lang="en-US" sz="1700">
                <a:solidFill>
                  <a:schemeClr val="dk1"/>
                </a:solidFill>
                <a:latin typeface="Poppins"/>
                <a:ea typeface="Poppins"/>
                <a:cs typeface="Poppins"/>
                <a:sym typeface="Poppins"/>
              </a:rPr>
              <a:t>(social media, local media, schools, and community centers)</a:t>
            </a:r>
            <a:endParaRPr sz="1700">
              <a:solidFill>
                <a:schemeClr val="dk1"/>
              </a:solidFill>
              <a:latin typeface="Poppins"/>
              <a:ea typeface="Poppins"/>
              <a:cs typeface="Poppins"/>
              <a:sym typeface="Poppins"/>
            </a:endParaRPr>
          </a:p>
          <a:p>
            <a:pPr indent="-412750" lvl="0" marL="609600" rtl="0" algn="l">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Follow-Up and Continuity of Care</a:t>
            </a:r>
            <a:endParaRPr b="1" sz="1700">
              <a:solidFill>
                <a:srgbClr val="1F8EBD"/>
              </a:solidFill>
              <a:latin typeface="Poppins"/>
              <a:ea typeface="Poppins"/>
              <a:cs typeface="Poppins"/>
              <a:sym typeface="Poppins"/>
            </a:endParaRPr>
          </a:p>
          <a:p>
            <a:pPr indent="-412750" lvl="0" marL="609600" rtl="0" algn="l">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Educational and Community Programs </a:t>
            </a:r>
            <a:r>
              <a:rPr lang="en-US" sz="1700">
                <a:solidFill>
                  <a:schemeClr val="dk1"/>
                </a:solidFill>
                <a:latin typeface="Poppins"/>
                <a:ea typeface="Poppins"/>
                <a:cs typeface="Poppins"/>
                <a:sym typeface="Poppins"/>
              </a:rPr>
              <a:t>(information about the impact of legal and illegal substances on children)</a:t>
            </a:r>
            <a:endParaRPr sz="1700">
              <a:solidFill>
                <a:schemeClr val="dk1"/>
              </a:solidFill>
              <a:latin typeface="Poppins"/>
              <a:ea typeface="Poppins"/>
              <a:cs typeface="Poppins"/>
              <a:sym typeface="Poppins"/>
            </a:endParaRPr>
          </a:p>
          <a:p>
            <a:pPr indent="-412750" lvl="0" marL="609600" rtl="0" algn="l">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Recruit and</a:t>
            </a:r>
            <a:r>
              <a:rPr b="1" lang="en-US" sz="1700">
                <a:solidFill>
                  <a:schemeClr val="dk1"/>
                </a:solidFill>
                <a:latin typeface="Poppins"/>
                <a:ea typeface="Poppins"/>
                <a:cs typeface="Poppins"/>
                <a:sym typeface="Poppins"/>
              </a:rPr>
              <a:t> </a:t>
            </a:r>
            <a:r>
              <a:rPr b="1" lang="en-US" sz="1700">
                <a:solidFill>
                  <a:srgbClr val="1F8EBD"/>
                </a:solidFill>
                <a:latin typeface="Poppins"/>
                <a:ea typeface="Poppins"/>
                <a:cs typeface="Poppins"/>
                <a:sym typeface="Poppins"/>
              </a:rPr>
              <a:t>Increase Service Availability</a:t>
            </a:r>
            <a:r>
              <a:rPr b="1" lang="en-US" sz="1700">
                <a:solidFill>
                  <a:schemeClr val="dk1"/>
                </a:solidFill>
                <a:latin typeface="Poppins"/>
                <a:ea typeface="Poppins"/>
                <a:cs typeface="Poppins"/>
                <a:sym typeface="Poppins"/>
              </a:rPr>
              <a:t> </a:t>
            </a:r>
            <a:r>
              <a:rPr lang="en-US" sz="1700">
                <a:solidFill>
                  <a:schemeClr val="dk1"/>
                </a:solidFill>
                <a:latin typeface="Poppins"/>
                <a:ea typeface="Poppins"/>
                <a:cs typeface="Poppins"/>
                <a:sym typeface="Poppins"/>
              </a:rPr>
              <a:t>(specialized services such as speech, orthopedic, and autism therapy)</a:t>
            </a:r>
            <a:endParaRPr sz="1700">
              <a:solidFill>
                <a:schemeClr val="dk1"/>
              </a:solidFill>
              <a:latin typeface="Poppins"/>
              <a:ea typeface="Poppins"/>
              <a:cs typeface="Poppins"/>
              <a:sym typeface="Poppins"/>
            </a:endParaRPr>
          </a:p>
          <a:p>
            <a:pPr indent="-412750" lvl="0" marL="609600" rtl="0" algn="l">
              <a:spcBef>
                <a:spcPts val="0"/>
              </a:spcBef>
              <a:spcAft>
                <a:spcPts val="0"/>
              </a:spcAft>
              <a:buClr>
                <a:schemeClr val="dk1"/>
              </a:buClr>
              <a:buSzPts val="1700"/>
              <a:buFont typeface="Poppins"/>
              <a:buChar char="●"/>
            </a:pPr>
            <a:r>
              <a:rPr b="1" lang="en-US" sz="1700">
                <a:solidFill>
                  <a:schemeClr val="dk1"/>
                </a:solidFill>
                <a:latin typeface="Poppins"/>
                <a:ea typeface="Poppins"/>
                <a:cs typeface="Poppins"/>
                <a:sym typeface="Poppins"/>
              </a:rPr>
              <a:t>Youth Involvement and Leadership </a:t>
            </a:r>
            <a:r>
              <a:rPr lang="en-US" sz="1700">
                <a:solidFill>
                  <a:schemeClr val="dk1"/>
                </a:solidFill>
                <a:latin typeface="Poppins"/>
                <a:ea typeface="Poppins"/>
                <a:cs typeface="Poppins"/>
                <a:sym typeface="Poppins"/>
              </a:rPr>
              <a:t>(peer mentorship)</a:t>
            </a:r>
            <a:endParaRPr sz="1700">
              <a:solidFill>
                <a:schemeClr val="dk1"/>
              </a:solidFill>
              <a:latin typeface="Poppins"/>
              <a:ea typeface="Poppins"/>
              <a:cs typeface="Poppins"/>
              <a:sym typeface="Poppins"/>
            </a:endParaRPr>
          </a:p>
          <a:p>
            <a:pPr indent="-412750" lvl="0" marL="609600" rtl="0" algn="l">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Reducing Stigma</a:t>
            </a:r>
            <a:r>
              <a:rPr lang="en-US" sz="1700">
                <a:solidFill>
                  <a:srgbClr val="1F8EBD"/>
                </a:solidFill>
                <a:latin typeface="Poppins"/>
                <a:ea typeface="Poppins"/>
                <a:cs typeface="Poppins"/>
                <a:sym typeface="Poppins"/>
              </a:rPr>
              <a:t> </a:t>
            </a:r>
            <a:r>
              <a:rPr lang="en-US" sz="1700">
                <a:solidFill>
                  <a:schemeClr val="dk1"/>
                </a:solidFill>
                <a:latin typeface="Poppins"/>
                <a:ea typeface="Poppins"/>
                <a:cs typeface="Poppins"/>
                <a:sym typeface="Poppins"/>
              </a:rPr>
              <a:t>(educate guardians on  recognizing substance use in youths)</a:t>
            </a:r>
            <a:endParaRPr sz="1700">
              <a:solidFill>
                <a:schemeClr val="dk1"/>
              </a:solidFill>
              <a:latin typeface="Poppins"/>
              <a:ea typeface="Poppins"/>
              <a:cs typeface="Poppins"/>
              <a:sym typeface="Poppins"/>
            </a:endParaRPr>
          </a:p>
          <a:p>
            <a:pPr indent="-412750" lvl="0" marL="609600" rtl="0" algn="l">
              <a:spcBef>
                <a:spcPts val="0"/>
              </a:spcBef>
              <a:spcAft>
                <a:spcPts val="0"/>
              </a:spcAft>
              <a:buClr>
                <a:schemeClr val="dk1"/>
              </a:buClr>
              <a:buSzPts val="1700"/>
              <a:buFont typeface="Poppins"/>
              <a:buChar char="●"/>
            </a:pPr>
            <a:r>
              <a:rPr b="1" lang="en-US" sz="1700">
                <a:solidFill>
                  <a:srgbClr val="1F8EBD"/>
                </a:solidFill>
                <a:latin typeface="Poppins"/>
                <a:ea typeface="Poppins"/>
                <a:cs typeface="Poppins"/>
                <a:sym typeface="Poppins"/>
              </a:rPr>
              <a:t>Improving Accessibility</a:t>
            </a:r>
            <a:r>
              <a:rPr lang="en-US" sz="1700">
                <a:solidFill>
                  <a:schemeClr val="dk1"/>
                </a:solidFill>
                <a:latin typeface="Poppins"/>
                <a:ea typeface="Poppins"/>
                <a:cs typeface="Poppins"/>
                <a:sym typeface="Poppins"/>
              </a:rPr>
              <a:t> (homeless populations accessing telehealth services)</a:t>
            </a:r>
            <a:endParaRPr sz="1700">
              <a:solidFill>
                <a:schemeClr val="dk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2f0d78b0129_0_131"/>
          <p:cNvSpPr txBox="1"/>
          <p:nvPr/>
        </p:nvSpPr>
        <p:spPr>
          <a:xfrm>
            <a:off x="104267" y="250900"/>
            <a:ext cx="11859600" cy="4599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How can the Family Network better coordinate services and activities?</a:t>
            </a:r>
            <a:endParaRPr b="0" i="0" sz="2400" u="none" cap="none" strike="noStrike">
              <a:solidFill>
                <a:srgbClr val="1F8EBD"/>
              </a:solidFill>
              <a:latin typeface="Poppins"/>
              <a:ea typeface="Poppins"/>
              <a:cs typeface="Poppins"/>
              <a:sym typeface="Poppins"/>
            </a:endParaRPr>
          </a:p>
        </p:txBody>
      </p:sp>
      <p:sp>
        <p:nvSpPr>
          <p:cNvPr id="432" name="Google Shape;432;g2f0d78b0129_0_131"/>
          <p:cNvSpPr txBox="1"/>
          <p:nvPr/>
        </p:nvSpPr>
        <p:spPr>
          <a:xfrm>
            <a:off x="298300" y="1475408"/>
            <a:ext cx="5235600" cy="4657800"/>
          </a:xfrm>
          <a:prstGeom prst="rect">
            <a:avLst/>
          </a:prstGeom>
          <a:noFill/>
          <a:ln>
            <a:noFill/>
          </a:ln>
        </p:spPr>
        <p:txBody>
          <a:bodyPr anchorCtr="0" anchor="t" bIns="121900" lIns="121900" spcFirstLastPara="1" rIns="121900" wrap="square" tIns="121900">
            <a:spAutoFit/>
          </a:bodyPr>
          <a:lstStyle/>
          <a:p>
            <a:pPr indent="0" lvl="0" marL="0" rtl="0" algn="l">
              <a:lnSpc>
                <a:spcPct val="90000"/>
              </a:lnSpc>
              <a:spcBef>
                <a:spcPts val="0"/>
              </a:spcBef>
              <a:spcAft>
                <a:spcPts val="0"/>
              </a:spcAft>
              <a:buNone/>
            </a:pPr>
            <a:r>
              <a:rPr b="1" lang="en-US" sz="1600">
                <a:latin typeface="Poppins"/>
                <a:ea typeface="Poppins"/>
                <a:cs typeface="Poppins"/>
                <a:sym typeface="Poppins"/>
              </a:rPr>
              <a:t>Enhanced Communication and Outreach:</a:t>
            </a:r>
            <a:endParaRPr b="1" sz="1600">
              <a:latin typeface="Poppins"/>
              <a:ea typeface="Poppins"/>
              <a:cs typeface="Poppins"/>
              <a:sym typeface="Poppins"/>
            </a:endParaRPr>
          </a:p>
          <a:p>
            <a:pPr indent="-406400" lvl="0" marL="609600" rtl="0" algn="l">
              <a:lnSpc>
                <a:spcPct val="90000"/>
              </a:lnSpc>
              <a:spcBef>
                <a:spcPts val="0"/>
              </a:spcBef>
              <a:spcAft>
                <a:spcPts val="0"/>
              </a:spcAft>
              <a:buSzPts val="1600"/>
              <a:buFont typeface="Poppins"/>
              <a:buChar char="●"/>
            </a:pPr>
            <a:r>
              <a:rPr lang="en-US" sz="1600">
                <a:latin typeface="Poppins"/>
                <a:ea typeface="Poppins"/>
                <a:cs typeface="Poppins"/>
                <a:sym typeface="Poppins"/>
              </a:rPr>
              <a:t>Social media and community events</a:t>
            </a:r>
            <a:endParaRPr sz="1600">
              <a:latin typeface="Poppins"/>
              <a:ea typeface="Poppins"/>
              <a:cs typeface="Poppins"/>
              <a:sym typeface="Poppins"/>
            </a:endParaRPr>
          </a:p>
          <a:p>
            <a:pPr indent="-406400" lvl="0" marL="609600" rtl="0" algn="l">
              <a:lnSpc>
                <a:spcPct val="90000"/>
              </a:lnSpc>
              <a:spcBef>
                <a:spcPts val="0"/>
              </a:spcBef>
              <a:spcAft>
                <a:spcPts val="0"/>
              </a:spcAft>
              <a:buSzPts val="1600"/>
              <a:buFont typeface="Poppins"/>
              <a:buChar char="●"/>
            </a:pPr>
            <a:r>
              <a:rPr lang="en-US" sz="1600">
                <a:latin typeface="Poppins"/>
                <a:ea typeface="Poppins"/>
                <a:cs typeface="Poppins"/>
                <a:sym typeface="Poppins"/>
              </a:rPr>
              <a:t>Conduct outreach in lower socioeconomic neighborhoods</a:t>
            </a:r>
            <a:endParaRPr sz="1600">
              <a:latin typeface="Poppins"/>
              <a:ea typeface="Poppins"/>
              <a:cs typeface="Poppins"/>
              <a:sym typeface="Poppins"/>
            </a:endParaRPr>
          </a:p>
          <a:p>
            <a:pPr indent="0" lvl="0" marL="609600" rtl="0" algn="l">
              <a:lnSpc>
                <a:spcPct val="90000"/>
              </a:lnSpc>
              <a:spcBef>
                <a:spcPts val="0"/>
              </a:spcBef>
              <a:spcAft>
                <a:spcPts val="0"/>
              </a:spcAft>
              <a:buNone/>
            </a:pPr>
            <a:r>
              <a:t/>
            </a:r>
            <a:endParaRPr sz="1600">
              <a:latin typeface="Poppins"/>
              <a:ea typeface="Poppins"/>
              <a:cs typeface="Poppins"/>
              <a:sym typeface="Poppins"/>
            </a:endParaRPr>
          </a:p>
          <a:p>
            <a:pPr indent="0" lvl="0" marL="0" rtl="0" algn="l">
              <a:lnSpc>
                <a:spcPct val="90000"/>
              </a:lnSpc>
              <a:spcBef>
                <a:spcPts val="0"/>
              </a:spcBef>
              <a:spcAft>
                <a:spcPts val="0"/>
              </a:spcAft>
              <a:buNone/>
            </a:pPr>
            <a:r>
              <a:rPr b="1" lang="en-US" sz="1600">
                <a:latin typeface="Poppins"/>
                <a:ea typeface="Poppins"/>
                <a:cs typeface="Poppins"/>
                <a:sym typeface="Poppins"/>
              </a:rPr>
              <a:t>Strengthen Partnerships and Collaborations </a:t>
            </a:r>
            <a:r>
              <a:rPr lang="en-US" sz="1600">
                <a:latin typeface="Poppins"/>
                <a:ea typeface="Poppins"/>
                <a:cs typeface="Poppins"/>
                <a:sym typeface="Poppins"/>
              </a:rPr>
              <a:t>(comprehensive support network)</a:t>
            </a:r>
            <a:endParaRPr sz="1600">
              <a:latin typeface="Poppins"/>
              <a:ea typeface="Poppins"/>
              <a:cs typeface="Poppins"/>
              <a:sym typeface="Poppins"/>
            </a:endParaRPr>
          </a:p>
          <a:p>
            <a:pPr indent="0" lvl="0" marL="609600" rtl="0" algn="l">
              <a:lnSpc>
                <a:spcPct val="90000"/>
              </a:lnSpc>
              <a:spcBef>
                <a:spcPts val="0"/>
              </a:spcBef>
              <a:spcAft>
                <a:spcPts val="0"/>
              </a:spcAft>
              <a:buNone/>
            </a:pPr>
            <a:r>
              <a:t/>
            </a:r>
            <a:endParaRPr sz="1600">
              <a:latin typeface="Poppins"/>
              <a:ea typeface="Poppins"/>
              <a:cs typeface="Poppins"/>
              <a:sym typeface="Poppins"/>
            </a:endParaRPr>
          </a:p>
          <a:p>
            <a:pPr indent="0" lvl="0" marL="0" rtl="0" algn="l">
              <a:lnSpc>
                <a:spcPct val="90000"/>
              </a:lnSpc>
              <a:spcBef>
                <a:spcPts val="0"/>
              </a:spcBef>
              <a:spcAft>
                <a:spcPts val="0"/>
              </a:spcAft>
              <a:buNone/>
            </a:pPr>
            <a:r>
              <a:rPr b="1" lang="en-US" sz="1600">
                <a:latin typeface="Poppins"/>
                <a:ea typeface="Poppins"/>
                <a:cs typeface="Poppins"/>
                <a:sym typeface="Poppins"/>
              </a:rPr>
              <a:t>Parent and Family Engagement </a:t>
            </a:r>
            <a:r>
              <a:rPr lang="en-US" sz="1600">
                <a:latin typeface="Poppins"/>
                <a:ea typeface="Poppins"/>
                <a:cs typeface="Poppins"/>
                <a:sym typeface="Poppins"/>
              </a:rPr>
              <a:t>(e.g. parenting classes, events, and support groups)</a:t>
            </a:r>
            <a:endParaRPr sz="1600">
              <a:latin typeface="Poppins"/>
              <a:ea typeface="Poppins"/>
              <a:cs typeface="Poppins"/>
              <a:sym typeface="Poppins"/>
            </a:endParaRPr>
          </a:p>
          <a:p>
            <a:pPr indent="0" lvl="0" marL="609600" rtl="0" algn="l">
              <a:lnSpc>
                <a:spcPct val="90000"/>
              </a:lnSpc>
              <a:spcBef>
                <a:spcPts val="0"/>
              </a:spcBef>
              <a:spcAft>
                <a:spcPts val="0"/>
              </a:spcAft>
              <a:buNone/>
            </a:pPr>
            <a:r>
              <a:t/>
            </a:r>
            <a:endParaRPr sz="1600">
              <a:latin typeface="Poppins"/>
              <a:ea typeface="Poppins"/>
              <a:cs typeface="Poppins"/>
              <a:sym typeface="Poppins"/>
            </a:endParaRPr>
          </a:p>
          <a:p>
            <a:pPr indent="0" lvl="0" marL="0" rtl="0" algn="l">
              <a:lnSpc>
                <a:spcPct val="90000"/>
              </a:lnSpc>
              <a:spcBef>
                <a:spcPts val="0"/>
              </a:spcBef>
              <a:spcAft>
                <a:spcPts val="0"/>
              </a:spcAft>
              <a:buNone/>
            </a:pPr>
            <a:r>
              <a:rPr b="1" lang="en-US" sz="1600">
                <a:latin typeface="Poppins"/>
                <a:ea typeface="Poppins"/>
                <a:cs typeface="Poppins"/>
                <a:sym typeface="Poppins"/>
              </a:rPr>
              <a:t>Increase Community Activities and Programs:</a:t>
            </a:r>
            <a:endParaRPr b="1" sz="1600">
              <a:latin typeface="Poppins"/>
              <a:ea typeface="Poppins"/>
              <a:cs typeface="Poppins"/>
              <a:sym typeface="Poppins"/>
            </a:endParaRPr>
          </a:p>
          <a:p>
            <a:pPr indent="-406400" lvl="0" marL="609600" rtl="0" algn="l">
              <a:lnSpc>
                <a:spcPct val="90000"/>
              </a:lnSpc>
              <a:spcBef>
                <a:spcPts val="0"/>
              </a:spcBef>
              <a:spcAft>
                <a:spcPts val="0"/>
              </a:spcAft>
              <a:buSzPts val="1600"/>
              <a:buFont typeface="Poppins"/>
              <a:buChar char="●"/>
            </a:pPr>
            <a:r>
              <a:rPr lang="en-US" sz="1600">
                <a:latin typeface="Poppins"/>
                <a:ea typeface="Poppins"/>
                <a:cs typeface="Poppins"/>
                <a:sym typeface="Poppins"/>
              </a:rPr>
              <a:t>More recreational and social activities</a:t>
            </a:r>
            <a:endParaRPr sz="1600">
              <a:latin typeface="Poppins"/>
              <a:ea typeface="Poppins"/>
              <a:cs typeface="Poppins"/>
              <a:sym typeface="Poppins"/>
            </a:endParaRPr>
          </a:p>
          <a:p>
            <a:pPr indent="-406400" lvl="0" marL="609600" rtl="0" algn="l">
              <a:lnSpc>
                <a:spcPct val="90000"/>
              </a:lnSpc>
              <a:spcBef>
                <a:spcPts val="0"/>
              </a:spcBef>
              <a:spcAft>
                <a:spcPts val="0"/>
              </a:spcAft>
              <a:buSzPts val="1600"/>
              <a:buFont typeface="Poppins"/>
              <a:buChar char="●"/>
            </a:pPr>
            <a:r>
              <a:rPr lang="en-US" sz="1600">
                <a:latin typeface="Poppins"/>
                <a:ea typeface="Poppins"/>
                <a:cs typeface="Poppins"/>
                <a:sym typeface="Poppins"/>
              </a:rPr>
              <a:t>Support local parks and recreation programming</a:t>
            </a:r>
            <a:endParaRPr sz="1600">
              <a:latin typeface="Poppins"/>
              <a:ea typeface="Poppins"/>
              <a:cs typeface="Poppins"/>
              <a:sym typeface="Poppins"/>
            </a:endParaRPr>
          </a:p>
          <a:p>
            <a:pPr indent="0" lvl="0" marL="609600" rtl="0" algn="l">
              <a:lnSpc>
                <a:spcPct val="90000"/>
              </a:lnSpc>
              <a:spcBef>
                <a:spcPts val="0"/>
              </a:spcBef>
              <a:spcAft>
                <a:spcPts val="0"/>
              </a:spcAft>
              <a:buNone/>
            </a:pPr>
            <a:r>
              <a:t/>
            </a:r>
            <a:endParaRPr sz="1600">
              <a:latin typeface="Poppins"/>
              <a:ea typeface="Poppins"/>
              <a:cs typeface="Poppins"/>
              <a:sym typeface="Poppins"/>
            </a:endParaRPr>
          </a:p>
          <a:p>
            <a:pPr indent="0" lvl="0" marL="0" rtl="0" algn="l">
              <a:lnSpc>
                <a:spcPct val="90000"/>
              </a:lnSpc>
              <a:spcBef>
                <a:spcPts val="0"/>
              </a:spcBef>
              <a:spcAft>
                <a:spcPts val="0"/>
              </a:spcAft>
              <a:buNone/>
            </a:pPr>
            <a:r>
              <a:rPr b="1" lang="en-US" sz="1600">
                <a:latin typeface="Poppins"/>
                <a:ea typeface="Poppins"/>
                <a:cs typeface="Poppins"/>
                <a:sym typeface="Poppins"/>
              </a:rPr>
              <a:t>Address Stigma and Promote Mental Health:</a:t>
            </a:r>
            <a:endParaRPr b="1" sz="1600">
              <a:latin typeface="Poppins"/>
              <a:ea typeface="Poppins"/>
              <a:cs typeface="Poppins"/>
              <a:sym typeface="Poppins"/>
            </a:endParaRPr>
          </a:p>
          <a:p>
            <a:pPr indent="-406400" lvl="0" marL="609600" rtl="0" algn="l">
              <a:lnSpc>
                <a:spcPct val="90000"/>
              </a:lnSpc>
              <a:spcBef>
                <a:spcPts val="0"/>
              </a:spcBef>
              <a:spcAft>
                <a:spcPts val="0"/>
              </a:spcAft>
              <a:buSzPts val="1600"/>
              <a:buFont typeface="Poppins"/>
              <a:buChar char="●"/>
            </a:pPr>
            <a:r>
              <a:rPr lang="en-US" sz="1600">
                <a:latin typeface="Poppins"/>
                <a:ea typeface="Poppins"/>
                <a:cs typeface="Poppins"/>
                <a:sym typeface="Poppins"/>
              </a:rPr>
              <a:t>Combat stigma associated with accessing behavioral health services</a:t>
            </a:r>
            <a:endParaRPr sz="1600">
              <a:latin typeface="Poppins"/>
              <a:ea typeface="Poppins"/>
              <a:cs typeface="Poppins"/>
              <a:sym typeface="Poppins"/>
            </a:endParaRPr>
          </a:p>
          <a:p>
            <a:pPr indent="0" lvl="0" marL="609600" rtl="0" algn="l">
              <a:lnSpc>
                <a:spcPct val="100000"/>
              </a:lnSpc>
              <a:spcBef>
                <a:spcPts val="0"/>
              </a:spcBef>
              <a:spcAft>
                <a:spcPts val="0"/>
              </a:spcAft>
              <a:buNone/>
            </a:pPr>
            <a:r>
              <a:t/>
            </a:r>
            <a:endParaRPr sz="1300">
              <a:latin typeface="Poppins"/>
              <a:ea typeface="Poppins"/>
              <a:cs typeface="Poppins"/>
              <a:sym typeface="Poppins"/>
            </a:endParaRPr>
          </a:p>
        </p:txBody>
      </p:sp>
      <p:sp>
        <p:nvSpPr>
          <p:cNvPr id="433" name="Google Shape;433;g2f0d78b0129_0_131"/>
          <p:cNvSpPr txBox="1"/>
          <p:nvPr/>
        </p:nvSpPr>
        <p:spPr>
          <a:xfrm>
            <a:off x="0" y="808450"/>
            <a:ext cx="2774400" cy="384900"/>
          </a:xfrm>
          <a:prstGeom prst="rect">
            <a:avLst/>
          </a:prstGeom>
          <a:solidFill>
            <a:srgbClr val="1F8EBD"/>
          </a:solidFill>
          <a:ln cap="flat" cmpd="sng" w="9525">
            <a:solidFill>
              <a:srgbClr val="1F8E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sp>
        <p:nvSpPr>
          <p:cNvPr id="434" name="Google Shape;434;g2f0d78b0129_0_131"/>
          <p:cNvSpPr txBox="1"/>
          <p:nvPr/>
        </p:nvSpPr>
        <p:spPr>
          <a:xfrm>
            <a:off x="9007600" y="808467"/>
            <a:ext cx="3184500" cy="384900"/>
          </a:xfrm>
          <a:prstGeom prst="rect">
            <a:avLst/>
          </a:prstGeom>
          <a:solidFill>
            <a:srgbClr val="1F8EBD"/>
          </a:solidFill>
          <a:ln cap="flat" cmpd="sng" w="9525">
            <a:solidFill>
              <a:srgbClr val="1F8E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Parent or Caregiver</a:t>
            </a:r>
            <a:endParaRPr b="1" i="0" sz="1900" u="none" cap="none" strike="noStrike">
              <a:solidFill>
                <a:srgbClr val="FFFFFF"/>
              </a:solidFill>
              <a:latin typeface="Poppins"/>
              <a:ea typeface="Poppins"/>
              <a:cs typeface="Poppins"/>
              <a:sym typeface="Poppins"/>
            </a:endParaRPr>
          </a:p>
        </p:txBody>
      </p:sp>
      <p:cxnSp>
        <p:nvCxnSpPr>
          <p:cNvPr id="435" name="Google Shape;435;g2f0d78b0129_0_131"/>
          <p:cNvCxnSpPr/>
          <p:nvPr/>
        </p:nvCxnSpPr>
        <p:spPr>
          <a:xfrm>
            <a:off x="6027025" y="1686633"/>
            <a:ext cx="14100" cy="5171100"/>
          </a:xfrm>
          <a:prstGeom prst="straightConnector1">
            <a:avLst/>
          </a:prstGeom>
          <a:noFill/>
          <a:ln cap="flat" cmpd="sng" w="9525">
            <a:solidFill>
              <a:schemeClr val="dk1"/>
            </a:solidFill>
            <a:prstDash val="solid"/>
            <a:round/>
            <a:headEnd len="med" w="med" type="none"/>
            <a:tailEnd len="med" w="med" type="none"/>
          </a:ln>
        </p:spPr>
      </p:cxnSp>
      <p:sp>
        <p:nvSpPr>
          <p:cNvPr id="436" name="Google Shape;436;g2f0d78b0129_0_131"/>
          <p:cNvSpPr txBox="1"/>
          <p:nvPr/>
        </p:nvSpPr>
        <p:spPr>
          <a:xfrm>
            <a:off x="6248400" y="1475400"/>
            <a:ext cx="5868000" cy="5371800"/>
          </a:xfrm>
          <a:prstGeom prst="rect">
            <a:avLst/>
          </a:prstGeom>
          <a:noFill/>
          <a:ln>
            <a:noFill/>
          </a:ln>
        </p:spPr>
        <p:txBody>
          <a:bodyPr anchorCtr="0" anchor="t" bIns="121900" lIns="121900" spcFirstLastPara="1" rIns="121900" wrap="square" tIns="121900">
            <a:spAutoFit/>
          </a:bodyPr>
          <a:lstStyle/>
          <a:p>
            <a:pPr indent="0" lvl="0" marL="0" rtl="0" algn="l">
              <a:lnSpc>
                <a:spcPct val="100000"/>
              </a:lnSpc>
              <a:spcBef>
                <a:spcPts val="0"/>
              </a:spcBef>
              <a:spcAft>
                <a:spcPts val="0"/>
              </a:spcAft>
              <a:buNone/>
            </a:pPr>
            <a:r>
              <a:rPr b="1" lang="en-US" sz="1600">
                <a:latin typeface="Poppins"/>
                <a:ea typeface="Poppins"/>
                <a:cs typeface="Poppins"/>
                <a:sym typeface="Poppins"/>
              </a:rPr>
              <a:t>Increase Awareness and Outreach:</a:t>
            </a:r>
            <a:endParaRPr sz="1600">
              <a:latin typeface="Poppins"/>
              <a:ea typeface="Poppins"/>
              <a:cs typeface="Poppins"/>
              <a:sym typeface="Poppins"/>
            </a:endParaRPr>
          </a:p>
          <a:p>
            <a:pPr indent="-406400" lvl="0" marL="609600" rtl="0" algn="l">
              <a:lnSpc>
                <a:spcPct val="100000"/>
              </a:lnSpc>
              <a:spcBef>
                <a:spcPts val="0"/>
              </a:spcBef>
              <a:spcAft>
                <a:spcPts val="0"/>
              </a:spcAft>
              <a:buSzPts val="1600"/>
              <a:buFont typeface="Poppins"/>
              <a:buChar char="●"/>
            </a:pPr>
            <a:r>
              <a:rPr lang="en-US" sz="1600">
                <a:latin typeface="Poppins"/>
                <a:ea typeface="Poppins"/>
                <a:cs typeface="Poppins"/>
                <a:sym typeface="Poppins"/>
              </a:rPr>
              <a:t>Through daycares, schools, and social media</a:t>
            </a:r>
            <a:endParaRPr sz="1600">
              <a:latin typeface="Poppins"/>
              <a:ea typeface="Poppins"/>
              <a:cs typeface="Poppins"/>
              <a:sym typeface="Poppins"/>
            </a:endParaRPr>
          </a:p>
          <a:p>
            <a:pPr indent="0" lvl="0" marL="0" rtl="0" algn="l">
              <a:lnSpc>
                <a:spcPct val="100000"/>
              </a:lnSpc>
              <a:spcBef>
                <a:spcPts val="0"/>
              </a:spcBef>
              <a:spcAft>
                <a:spcPts val="0"/>
              </a:spcAft>
              <a:buNone/>
            </a:pPr>
            <a:r>
              <a:rPr b="1" lang="en-US" sz="1600">
                <a:latin typeface="Poppins"/>
                <a:ea typeface="Poppins"/>
                <a:cs typeface="Poppins"/>
                <a:sym typeface="Poppins"/>
              </a:rPr>
              <a:t>Engage with the Community:</a:t>
            </a:r>
            <a:endParaRPr b="1" sz="1600">
              <a:latin typeface="Poppins"/>
              <a:ea typeface="Poppins"/>
              <a:cs typeface="Poppins"/>
              <a:sym typeface="Poppins"/>
            </a:endParaRPr>
          </a:p>
          <a:p>
            <a:pPr indent="-406400" lvl="0" marL="609600" rtl="0" algn="l">
              <a:lnSpc>
                <a:spcPct val="100000"/>
              </a:lnSpc>
              <a:spcBef>
                <a:spcPts val="0"/>
              </a:spcBef>
              <a:spcAft>
                <a:spcPts val="0"/>
              </a:spcAft>
              <a:buSzPts val="1600"/>
              <a:buFont typeface="Poppins"/>
              <a:buChar char="●"/>
            </a:pPr>
            <a:r>
              <a:rPr lang="en-US" sz="1600">
                <a:latin typeface="Poppins"/>
                <a:ea typeface="Poppins"/>
                <a:cs typeface="Poppins"/>
                <a:sym typeface="Poppins"/>
              </a:rPr>
              <a:t>Host community forums and focus groups to understand the needs of families</a:t>
            </a:r>
            <a:endParaRPr sz="1600">
              <a:latin typeface="Poppins"/>
              <a:ea typeface="Poppins"/>
              <a:cs typeface="Poppins"/>
              <a:sym typeface="Poppins"/>
            </a:endParaRPr>
          </a:p>
          <a:p>
            <a:pPr indent="-406400" lvl="0" marL="609600" rtl="0" algn="l">
              <a:lnSpc>
                <a:spcPct val="100000"/>
              </a:lnSpc>
              <a:spcBef>
                <a:spcPts val="0"/>
              </a:spcBef>
              <a:spcAft>
                <a:spcPts val="0"/>
              </a:spcAft>
              <a:buSzPts val="1600"/>
              <a:buFont typeface="Poppins"/>
              <a:buChar char="●"/>
            </a:pPr>
            <a:r>
              <a:rPr lang="en-US" sz="1600">
                <a:latin typeface="Poppins"/>
                <a:ea typeface="Poppins"/>
                <a:cs typeface="Poppins"/>
                <a:sym typeface="Poppins"/>
              </a:rPr>
              <a:t>Partner with local schools, churches, and youth organizations for joint events</a:t>
            </a:r>
            <a:endParaRPr sz="1600">
              <a:latin typeface="Poppins"/>
              <a:ea typeface="Poppins"/>
              <a:cs typeface="Poppins"/>
              <a:sym typeface="Poppins"/>
            </a:endParaRPr>
          </a:p>
          <a:p>
            <a:pPr indent="0" lvl="0" marL="0" rtl="0" algn="l">
              <a:lnSpc>
                <a:spcPct val="100000"/>
              </a:lnSpc>
              <a:spcBef>
                <a:spcPts val="0"/>
              </a:spcBef>
              <a:spcAft>
                <a:spcPts val="0"/>
              </a:spcAft>
              <a:buNone/>
            </a:pPr>
            <a:r>
              <a:rPr b="1" lang="en-US" sz="1600">
                <a:latin typeface="Poppins"/>
                <a:ea typeface="Poppins"/>
                <a:cs typeface="Poppins"/>
                <a:sym typeface="Poppins"/>
              </a:rPr>
              <a:t>Expand and Diversify Offerings:</a:t>
            </a:r>
            <a:endParaRPr sz="1600">
              <a:latin typeface="Poppins"/>
              <a:ea typeface="Poppins"/>
              <a:cs typeface="Poppins"/>
              <a:sym typeface="Poppins"/>
            </a:endParaRPr>
          </a:p>
          <a:p>
            <a:pPr indent="-406400" lvl="0" marL="609600" rtl="0" algn="l">
              <a:lnSpc>
                <a:spcPct val="100000"/>
              </a:lnSpc>
              <a:spcBef>
                <a:spcPts val="0"/>
              </a:spcBef>
              <a:spcAft>
                <a:spcPts val="0"/>
              </a:spcAft>
              <a:buSzPts val="1600"/>
              <a:buFont typeface="Poppins"/>
              <a:buChar char="●"/>
            </a:pPr>
            <a:r>
              <a:rPr lang="en-US" sz="1600">
                <a:latin typeface="Poppins"/>
                <a:ea typeface="Poppins"/>
                <a:cs typeface="Poppins"/>
                <a:sym typeface="Poppins"/>
              </a:rPr>
              <a:t>Provide more activities across the county</a:t>
            </a:r>
            <a:endParaRPr sz="1600">
              <a:latin typeface="Poppins"/>
              <a:ea typeface="Poppins"/>
              <a:cs typeface="Poppins"/>
              <a:sym typeface="Poppins"/>
            </a:endParaRPr>
          </a:p>
          <a:p>
            <a:pPr indent="-406400" lvl="0" marL="609600" rtl="0" algn="l">
              <a:lnSpc>
                <a:spcPct val="100000"/>
              </a:lnSpc>
              <a:spcBef>
                <a:spcPts val="0"/>
              </a:spcBef>
              <a:spcAft>
                <a:spcPts val="0"/>
              </a:spcAft>
              <a:buSzPts val="1600"/>
              <a:buFont typeface="Poppins"/>
              <a:buChar char="●"/>
            </a:pPr>
            <a:r>
              <a:rPr lang="en-US" sz="1600">
                <a:latin typeface="Poppins"/>
                <a:ea typeface="Poppins"/>
                <a:cs typeface="Poppins"/>
                <a:sym typeface="Poppins"/>
              </a:rPr>
              <a:t>Develop a youth center specifically for children aged 5-18</a:t>
            </a:r>
            <a:endParaRPr sz="1600">
              <a:latin typeface="Poppins"/>
              <a:ea typeface="Poppins"/>
              <a:cs typeface="Poppins"/>
              <a:sym typeface="Poppins"/>
            </a:endParaRPr>
          </a:p>
          <a:p>
            <a:pPr indent="0" lvl="0" marL="0" rtl="0" algn="l">
              <a:lnSpc>
                <a:spcPct val="100000"/>
              </a:lnSpc>
              <a:spcBef>
                <a:spcPts val="0"/>
              </a:spcBef>
              <a:spcAft>
                <a:spcPts val="0"/>
              </a:spcAft>
              <a:buNone/>
            </a:pPr>
            <a:r>
              <a:rPr b="1" lang="en-US" sz="1600">
                <a:latin typeface="Poppins"/>
                <a:ea typeface="Poppins"/>
                <a:cs typeface="Poppins"/>
                <a:sym typeface="Poppins"/>
              </a:rPr>
              <a:t>Collaborate with Local Partners:</a:t>
            </a:r>
            <a:endParaRPr sz="1600">
              <a:latin typeface="Poppins"/>
              <a:ea typeface="Poppins"/>
              <a:cs typeface="Poppins"/>
              <a:sym typeface="Poppins"/>
            </a:endParaRPr>
          </a:p>
          <a:p>
            <a:pPr indent="-406400" lvl="0" marL="609600" rtl="0" algn="l">
              <a:lnSpc>
                <a:spcPct val="100000"/>
              </a:lnSpc>
              <a:spcBef>
                <a:spcPts val="0"/>
              </a:spcBef>
              <a:spcAft>
                <a:spcPts val="0"/>
              </a:spcAft>
              <a:buSzPts val="1600"/>
              <a:buFont typeface="Poppins"/>
              <a:buChar char="●"/>
            </a:pPr>
            <a:r>
              <a:rPr lang="en-US" sz="1600">
                <a:latin typeface="Poppins"/>
                <a:ea typeface="Poppins"/>
                <a:cs typeface="Poppins"/>
                <a:sym typeface="Poppins"/>
              </a:rPr>
              <a:t>Ensure all collaborative partners share information about client needs and successful strategies</a:t>
            </a:r>
            <a:endParaRPr sz="1600">
              <a:latin typeface="Poppins"/>
              <a:ea typeface="Poppins"/>
              <a:cs typeface="Poppins"/>
              <a:sym typeface="Poppins"/>
            </a:endParaRPr>
          </a:p>
          <a:p>
            <a:pPr indent="0" lvl="0" marL="0" rtl="0" algn="l">
              <a:lnSpc>
                <a:spcPct val="100000"/>
              </a:lnSpc>
              <a:spcBef>
                <a:spcPts val="0"/>
              </a:spcBef>
              <a:spcAft>
                <a:spcPts val="0"/>
              </a:spcAft>
              <a:buNone/>
            </a:pPr>
            <a:r>
              <a:rPr b="1" lang="en-US" sz="1600">
                <a:latin typeface="Poppins"/>
                <a:ea typeface="Poppins"/>
                <a:cs typeface="Poppins"/>
                <a:sym typeface="Poppins"/>
              </a:rPr>
              <a:t>Address Barriers and Gaps:</a:t>
            </a:r>
            <a:endParaRPr sz="1600">
              <a:latin typeface="Poppins"/>
              <a:ea typeface="Poppins"/>
              <a:cs typeface="Poppins"/>
              <a:sym typeface="Poppins"/>
            </a:endParaRPr>
          </a:p>
          <a:p>
            <a:pPr indent="-406400" lvl="0" marL="609600" rtl="0" algn="l">
              <a:lnSpc>
                <a:spcPct val="100000"/>
              </a:lnSpc>
              <a:spcBef>
                <a:spcPts val="0"/>
              </a:spcBef>
              <a:spcAft>
                <a:spcPts val="0"/>
              </a:spcAft>
              <a:buSzPts val="1600"/>
              <a:buFont typeface="Poppins"/>
              <a:buChar char="●"/>
            </a:pPr>
            <a:r>
              <a:rPr lang="en-US" sz="1600">
                <a:latin typeface="Poppins"/>
                <a:ea typeface="Poppins"/>
                <a:cs typeface="Poppins"/>
                <a:sym typeface="Poppins"/>
              </a:rPr>
              <a:t>Engage with local government and school systems for financial and supportive involvement</a:t>
            </a:r>
            <a:endParaRPr sz="1600">
              <a:latin typeface="Poppins"/>
              <a:ea typeface="Poppins"/>
              <a:cs typeface="Poppins"/>
              <a:sym typeface="Poppins"/>
            </a:endParaRPr>
          </a:p>
          <a:p>
            <a:pPr indent="-406400" lvl="0" marL="609600" rtl="0" algn="l">
              <a:lnSpc>
                <a:spcPct val="100000"/>
              </a:lnSpc>
              <a:spcBef>
                <a:spcPts val="0"/>
              </a:spcBef>
              <a:spcAft>
                <a:spcPts val="0"/>
              </a:spcAft>
              <a:buSzPts val="1600"/>
              <a:buFont typeface="Poppins"/>
              <a:buChar char="●"/>
            </a:pPr>
            <a:r>
              <a:rPr lang="en-US" sz="1600">
                <a:latin typeface="Poppins"/>
                <a:ea typeface="Poppins"/>
                <a:cs typeface="Poppins"/>
                <a:sym typeface="Poppins"/>
              </a:rPr>
              <a:t>Streamline grant processes and provide education on available programs and services</a:t>
            </a:r>
            <a:endParaRPr sz="1600">
              <a:latin typeface="Poppins"/>
              <a:ea typeface="Poppins"/>
              <a:cs typeface="Poppins"/>
              <a:sym typeface="Poppins"/>
            </a:endParaRPr>
          </a:p>
          <a:p>
            <a:pPr indent="0" lvl="0" marL="609600" rtl="0" algn="l">
              <a:lnSpc>
                <a:spcPct val="100000"/>
              </a:lnSpc>
              <a:spcBef>
                <a:spcPts val="0"/>
              </a:spcBef>
              <a:spcAft>
                <a:spcPts val="0"/>
              </a:spcAft>
              <a:buNone/>
            </a:pPr>
            <a:r>
              <a:t/>
            </a:r>
            <a:endParaRPr sz="1300">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f0d78b0129_0_115"/>
          <p:cNvSpPr txBox="1"/>
          <p:nvPr/>
        </p:nvSpPr>
        <p:spPr>
          <a:xfrm>
            <a:off x="167000" y="323430"/>
            <a:ext cx="11858100" cy="485100"/>
          </a:xfrm>
          <a:prstGeom prst="rect">
            <a:avLst/>
          </a:prstGeom>
          <a:noFill/>
          <a:ln>
            <a:noFill/>
          </a:ln>
        </p:spPr>
        <p:txBody>
          <a:bodyPr anchorCtr="0" anchor="t" bIns="0" lIns="0" spcFirstLastPara="1" rIns="0" wrap="square" tIns="12700">
            <a:noAutofit/>
          </a:bodyPr>
          <a:lstStyle/>
          <a:p>
            <a:pPr indent="0" lvl="0" marL="0" rtl="0" algn="ctr">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How can the Family Network better coordinate services and activities?</a:t>
            </a:r>
            <a:endParaRPr sz="2400">
              <a:solidFill>
                <a:srgbClr val="1F8EBD"/>
              </a:solidFill>
              <a:latin typeface="Poppins"/>
              <a:ea typeface="Poppins"/>
              <a:cs typeface="Poppins"/>
              <a:sym typeface="Poppins"/>
            </a:endParaRPr>
          </a:p>
          <a:p>
            <a:pPr indent="0" lvl="0" marL="0" rtl="0" algn="ctr">
              <a:spcBef>
                <a:spcPts val="0"/>
              </a:spcBef>
              <a:spcAft>
                <a:spcPts val="0"/>
              </a:spcAft>
              <a:buClr>
                <a:srgbClr val="000000"/>
              </a:buClr>
              <a:buSzPts val="2400"/>
              <a:buFont typeface="Arial"/>
              <a:buNone/>
            </a:pPr>
            <a:r>
              <a:t/>
            </a:r>
            <a:endParaRPr b="1" sz="2400">
              <a:solidFill>
                <a:srgbClr val="1F8EBD"/>
              </a:solidFill>
              <a:latin typeface="Poppins"/>
              <a:ea typeface="Poppins"/>
              <a:cs typeface="Poppins"/>
              <a:sym typeface="Poppins"/>
            </a:endParaRPr>
          </a:p>
        </p:txBody>
      </p:sp>
      <p:sp>
        <p:nvSpPr>
          <p:cNvPr id="442" name="Google Shape;442;g2f0d78b0129_0_115"/>
          <p:cNvSpPr txBox="1"/>
          <p:nvPr/>
        </p:nvSpPr>
        <p:spPr>
          <a:xfrm>
            <a:off x="167000" y="1271667"/>
            <a:ext cx="5520000" cy="53073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US" sz="1600">
                <a:solidFill>
                  <a:schemeClr val="dk1"/>
                </a:solidFill>
                <a:latin typeface="Poppins"/>
                <a:ea typeface="Poppins"/>
                <a:cs typeface="Poppins"/>
                <a:sym typeface="Poppins"/>
              </a:rPr>
              <a:t>Expand and Strengthen the Network:</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Orientation program for new stakeholders</a:t>
            </a:r>
            <a:endParaRPr sz="16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b="1" lang="en-US" sz="1600">
                <a:solidFill>
                  <a:schemeClr val="dk1"/>
                </a:solidFill>
                <a:latin typeface="Poppins"/>
                <a:ea typeface="Poppins"/>
                <a:cs typeface="Poppins"/>
                <a:sym typeface="Poppins"/>
              </a:rPr>
              <a:t>Enhanced School System Collaboration:</a:t>
            </a:r>
            <a:endParaRPr b="1"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Leverage the school system's reach (email, flyers, and social media)</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Require sign-off in Code of Conduct</a:t>
            </a:r>
            <a:endParaRPr sz="16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b="1" lang="en-US" sz="1600">
                <a:solidFill>
                  <a:schemeClr val="dk1"/>
                </a:solidFill>
                <a:latin typeface="Poppins"/>
                <a:ea typeface="Poppins"/>
                <a:cs typeface="Poppins"/>
                <a:sym typeface="Poppins"/>
              </a:rPr>
              <a:t>Community and Youth Involvement:</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Create areas where youth can congregate safely, feel acknowledged, and be heard</a:t>
            </a:r>
            <a:endParaRPr sz="16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b="1" lang="en-US" sz="1600">
                <a:solidFill>
                  <a:schemeClr val="dk1"/>
                </a:solidFill>
                <a:latin typeface="Poppins"/>
                <a:ea typeface="Poppins"/>
                <a:cs typeface="Poppins"/>
                <a:sym typeface="Poppins"/>
              </a:rPr>
              <a:t>Localized and Targeted Assistance:</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Expand mobile services</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Install telehealth booths at libraries</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Create a Health Hub (no expiration date of care)</a:t>
            </a:r>
            <a:endParaRPr sz="16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b="1" lang="en-US" sz="1600">
                <a:solidFill>
                  <a:schemeClr val="dk1"/>
                </a:solidFill>
                <a:latin typeface="Poppins"/>
                <a:ea typeface="Poppins"/>
                <a:cs typeface="Poppins"/>
                <a:sym typeface="Poppins"/>
              </a:rPr>
              <a:t>Advocacy and Public Engagement:</a:t>
            </a:r>
            <a:endParaRPr sz="1600">
              <a:solidFill>
                <a:schemeClr val="dk1"/>
              </a:solidFill>
              <a:latin typeface="Poppins"/>
              <a:ea typeface="Poppins"/>
              <a:cs typeface="Poppins"/>
              <a:sym typeface="Poppins"/>
            </a:endParaRPr>
          </a:p>
          <a:p>
            <a:pPr indent="-406400" lvl="0" marL="6096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Conduct public awareness campaigns</a:t>
            </a:r>
            <a:endParaRPr sz="1600">
              <a:solidFill>
                <a:schemeClr val="dk1"/>
              </a:solidFill>
              <a:latin typeface="Poppins"/>
              <a:ea typeface="Poppins"/>
              <a:cs typeface="Poppins"/>
              <a:sym typeface="Poppins"/>
            </a:endParaRPr>
          </a:p>
          <a:p>
            <a:pPr indent="-406400" lvl="1" marL="1219200" rtl="0" algn="l">
              <a:lnSpc>
                <a:spcPct val="115000"/>
              </a:lnSpc>
              <a:spcBef>
                <a:spcPts val="0"/>
              </a:spcBef>
              <a:spcAft>
                <a:spcPts val="0"/>
              </a:spcAft>
              <a:buClr>
                <a:schemeClr val="dk1"/>
              </a:buClr>
              <a:buSzPts val="1600"/>
              <a:buFont typeface="Poppins"/>
              <a:buChar char="○"/>
            </a:pPr>
            <a:r>
              <a:rPr lang="en-US" sz="1600">
                <a:solidFill>
                  <a:schemeClr val="dk1"/>
                </a:solidFill>
                <a:latin typeface="Poppins"/>
                <a:ea typeface="Poppins"/>
                <a:cs typeface="Poppins"/>
                <a:sym typeface="Poppins"/>
              </a:rPr>
              <a:t>Highlight the positive impact of coordinated services and activities</a:t>
            </a:r>
            <a:endParaRPr sz="1600">
              <a:solidFill>
                <a:schemeClr val="dk1"/>
              </a:solidFill>
              <a:latin typeface="Poppins"/>
              <a:ea typeface="Poppins"/>
              <a:cs typeface="Poppins"/>
              <a:sym typeface="Poppins"/>
            </a:endParaRPr>
          </a:p>
        </p:txBody>
      </p:sp>
      <p:cxnSp>
        <p:nvCxnSpPr>
          <p:cNvPr id="443" name="Google Shape;443;g2f0d78b0129_0_115"/>
          <p:cNvCxnSpPr/>
          <p:nvPr/>
        </p:nvCxnSpPr>
        <p:spPr>
          <a:xfrm flipH="1">
            <a:off x="6082208" y="1527517"/>
            <a:ext cx="27600" cy="5157600"/>
          </a:xfrm>
          <a:prstGeom prst="straightConnector1">
            <a:avLst/>
          </a:prstGeom>
          <a:noFill/>
          <a:ln cap="flat" cmpd="sng" w="9525">
            <a:solidFill>
              <a:schemeClr val="dk1"/>
            </a:solidFill>
            <a:prstDash val="solid"/>
            <a:round/>
            <a:headEnd len="med" w="med" type="none"/>
            <a:tailEnd len="med" w="med" type="none"/>
          </a:ln>
        </p:spPr>
      </p:cxnSp>
      <p:sp>
        <p:nvSpPr>
          <p:cNvPr id="444" name="Google Shape;444;g2f0d78b0129_0_115"/>
          <p:cNvSpPr txBox="1"/>
          <p:nvPr/>
        </p:nvSpPr>
        <p:spPr>
          <a:xfrm>
            <a:off x="0" y="892050"/>
            <a:ext cx="27744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
        <p:nvSpPr>
          <p:cNvPr id="445" name="Google Shape;445;g2f0d78b0129_0_115"/>
          <p:cNvSpPr txBox="1"/>
          <p:nvPr/>
        </p:nvSpPr>
        <p:spPr>
          <a:xfrm>
            <a:off x="9157933" y="892067"/>
            <a:ext cx="31137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 - IAC</a:t>
            </a:r>
            <a:endParaRPr b="1" i="0" sz="1900" u="none" cap="none" strike="noStrike">
              <a:solidFill>
                <a:srgbClr val="FFFFFF"/>
              </a:solidFill>
              <a:latin typeface="Poppins"/>
              <a:ea typeface="Poppins"/>
              <a:cs typeface="Poppins"/>
              <a:sym typeface="Poppins"/>
            </a:endParaRPr>
          </a:p>
        </p:txBody>
      </p:sp>
      <p:sp>
        <p:nvSpPr>
          <p:cNvPr id="446" name="Google Shape;446;g2f0d78b0129_0_115"/>
          <p:cNvSpPr txBox="1"/>
          <p:nvPr/>
        </p:nvSpPr>
        <p:spPr>
          <a:xfrm>
            <a:off x="6622700" y="1271675"/>
            <a:ext cx="5402400" cy="53073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US" sz="1600">
                <a:latin typeface="Poppins"/>
                <a:ea typeface="Poppins"/>
                <a:cs typeface="Poppins"/>
                <a:sym typeface="Poppins"/>
              </a:rPr>
              <a:t>Improved Communication:</a:t>
            </a:r>
            <a:endParaRPr sz="1600">
              <a:latin typeface="Poppins"/>
              <a:ea typeface="Poppins"/>
              <a:cs typeface="Poppins"/>
              <a:sym typeface="Poppins"/>
            </a:endParaRPr>
          </a:p>
          <a:p>
            <a:pPr indent="-406400" lvl="0" marL="609600" rtl="0" algn="l">
              <a:lnSpc>
                <a:spcPct val="115000"/>
              </a:lnSpc>
              <a:spcBef>
                <a:spcPts val="0"/>
              </a:spcBef>
              <a:spcAft>
                <a:spcPts val="0"/>
              </a:spcAft>
              <a:buSzPts val="1600"/>
              <a:buFont typeface="Poppins"/>
              <a:buChar char="●"/>
            </a:pPr>
            <a:r>
              <a:rPr lang="en-US" sz="1600">
                <a:latin typeface="Poppins"/>
                <a:ea typeface="Poppins"/>
                <a:cs typeface="Poppins"/>
                <a:sym typeface="Poppins"/>
              </a:rPr>
              <a:t>Regular updates and reminders to keep the CCFN website (ourcalvert.org) current</a:t>
            </a:r>
            <a:endParaRPr sz="1600">
              <a:latin typeface="Poppins"/>
              <a:ea typeface="Poppins"/>
              <a:cs typeface="Poppins"/>
              <a:sym typeface="Poppins"/>
            </a:endParaRPr>
          </a:p>
          <a:p>
            <a:pPr indent="0" lvl="0" marL="0" rtl="0" algn="l">
              <a:lnSpc>
                <a:spcPct val="115000"/>
              </a:lnSpc>
              <a:spcBef>
                <a:spcPts val="0"/>
              </a:spcBef>
              <a:spcAft>
                <a:spcPts val="0"/>
              </a:spcAft>
              <a:buNone/>
            </a:pPr>
            <a:r>
              <a:rPr b="1" lang="en-US" sz="1600">
                <a:latin typeface="Poppins"/>
                <a:ea typeface="Poppins"/>
                <a:cs typeface="Poppins"/>
                <a:sym typeface="Poppins"/>
              </a:rPr>
              <a:t>Effective Meetings and Collaboration:</a:t>
            </a:r>
            <a:endParaRPr sz="1600">
              <a:latin typeface="Poppins"/>
              <a:ea typeface="Poppins"/>
              <a:cs typeface="Poppins"/>
              <a:sym typeface="Poppins"/>
            </a:endParaRPr>
          </a:p>
          <a:p>
            <a:pPr indent="-406400" lvl="0" marL="609600" rtl="0" algn="l">
              <a:lnSpc>
                <a:spcPct val="115000"/>
              </a:lnSpc>
              <a:spcBef>
                <a:spcPts val="0"/>
              </a:spcBef>
              <a:spcAft>
                <a:spcPts val="0"/>
              </a:spcAft>
              <a:buSzPts val="1600"/>
              <a:buFont typeface="Poppins"/>
              <a:buChar char="●"/>
            </a:pPr>
            <a:r>
              <a:rPr lang="en-US" sz="1600">
                <a:latin typeface="Poppins"/>
                <a:ea typeface="Poppins"/>
                <a:cs typeface="Poppins"/>
                <a:sym typeface="Poppins"/>
              </a:rPr>
              <a:t>Encourage active participation and collaboration among inter-agency partners </a:t>
            </a:r>
            <a:endParaRPr sz="1600">
              <a:latin typeface="Poppins"/>
              <a:ea typeface="Poppins"/>
              <a:cs typeface="Poppins"/>
              <a:sym typeface="Poppins"/>
            </a:endParaRPr>
          </a:p>
          <a:p>
            <a:pPr indent="0" lvl="0" marL="0" rtl="0" algn="l">
              <a:lnSpc>
                <a:spcPct val="115000"/>
              </a:lnSpc>
              <a:spcBef>
                <a:spcPts val="0"/>
              </a:spcBef>
              <a:spcAft>
                <a:spcPts val="0"/>
              </a:spcAft>
              <a:buNone/>
            </a:pPr>
            <a:r>
              <a:rPr b="1" lang="en-US" sz="1600">
                <a:latin typeface="Poppins"/>
                <a:ea typeface="Poppins"/>
                <a:cs typeface="Poppins"/>
                <a:sym typeface="Poppins"/>
              </a:rPr>
              <a:t>Community Engagement:</a:t>
            </a:r>
            <a:endParaRPr sz="1600">
              <a:latin typeface="Poppins"/>
              <a:ea typeface="Poppins"/>
              <a:cs typeface="Poppins"/>
              <a:sym typeface="Poppins"/>
            </a:endParaRPr>
          </a:p>
          <a:p>
            <a:pPr indent="-406400" lvl="0" marL="609600" rtl="0" algn="l">
              <a:lnSpc>
                <a:spcPct val="115000"/>
              </a:lnSpc>
              <a:spcBef>
                <a:spcPts val="0"/>
              </a:spcBef>
              <a:spcAft>
                <a:spcPts val="0"/>
              </a:spcAft>
              <a:buSzPts val="1600"/>
              <a:buFont typeface="Poppins"/>
              <a:buChar char="●"/>
            </a:pPr>
            <a:r>
              <a:rPr lang="en-US" sz="1600">
                <a:latin typeface="Poppins"/>
                <a:ea typeface="Poppins"/>
                <a:cs typeface="Poppins"/>
                <a:sym typeface="Poppins"/>
              </a:rPr>
              <a:t>Organize events similar to ACE Hardware's block party to showcase CCFN's activities and services</a:t>
            </a:r>
            <a:endParaRPr sz="1600">
              <a:latin typeface="Poppins"/>
              <a:ea typeface="Poppins"/>
              <a:cs typeface="Poppins"/>
              <a:sym typeface="Poppins"/>
            </a:endParaRPr>
          </a:p>
          <a:p>
            <a:pPr indent="0" lvl="0" marL="0" rtl="0" algn="l">
              <a:lnSpc>
                <a:spcPct val="115000"/>
              </a:lnSpc>
              <a:spcBef>
                <a:spcPts val="0"/>
              </a:spcBef>
              <a:spcAft>
                <a:spcPts val="0"/>
              </a:spcAft>
              <a:buNone/>
            </a:pPr>
            <a:r>
              <a:rPr b="1" lang="en-US" sz="1600">
                <a:latin typeface="Poppins"/>
                <a:ea typeface="Poppins"/>
                <a:cs typeface="Poppins"/>
                <a:sym typeface="Poppins"/>
              </a:rPr>
              <a:t>Utilization of Local Resources:</a:t>
            </a:r>
            <a:endParaRPr sz="1600">
              <a:latin typeface="Poppins"/>
              <a:ea typeface="Poppins"/>
              <a:cs typeface="Poppins"/>
              <a:sym typeface="Poppins"/>
            </a:endParaRPr>
          </a:p>
          <a:p>
            <a:pPr indent="-406400" lvl="0" marL="609600" rtl="0" algn="l">
              <a:lnSpc>
                <a:spcPct val="115000"/>
              </a:lnSpc>
              <a:spcBef>
                <a:spcPts val="0"/>
              </a:spcBef>
              <a:spcAft>
                <a:spcPts val="0"/>
              </a:spcAft>
              <a:buSzPts val="1600"/>
              <a:buFont typeface="Poppins"/>
              <a:buChar char="●"/>
            </a:pPr>
            <a:r>
              <a:rPr lang="en-US" sz="1600">
                <a:latin typeface="Poppins"/>
                <a:ea typeface="Poppins"/>
                <a:cs typeface="Poppins"/>
                <a:sym typeface="Poppins"/>
              </a:rPr>
              <a:t>Leverage community assets like the local library for outreach and communication</a:t>
            </a:r>
            <a:endParaRPr sz="1600">
              <a:latin typeface="Poppins"/>
              <a:ea typeface="Poppins"/>
              <a:cs typeface="Poppins"/>
              <a:sym typeface="Poppins"/>
            </a:endParaRPr>
          </a:p>
          <a:p>
            <a:pPr indent="0" lvl="0" marL="0" rtl="0" algn="l">
              <a:lnSpc>
                <a:spcPct val="115000"/>
              </a:lnSpc>
              <a:spcBef>
                <a:spcPts val="0"/>
              </a:spcBef>
              <a:spcAft>
                <a:spcPts val="0"/>
              </a:spcAft>
              <a:buNone/>
            </a:pPr>
            <a:r>
              <a:rPr b="1" lang="en-US" sz="1600">
                <a:latin typeface="Poppins"/>
                <a:ea typeface="Poppins"/>
                <a:cs typeface="Poppins"/>
                <a:sym typeface="Poppins"/>
              </a:rPr>
              <a:t>Cutting Through Bureaucracy:</a:t>
            </a:r>
            <a:endParaRPr b="1" sz="1600">
              <a:latin typeface="Poppins"/>
              <a:ea typeface="Poppins"/>
              <a:cs typeface="Poppins"/>
              <a:sym typeface="Poppins"/>
            </a:endParaRPr>
          </a:p>
          <a:p>
            <a:pPr indent="-406400" lvl="0" marL="609600" rtl="0" algn="l">
              <a:lnSpc>
                <a:spcPct val="115000"/>
              </a:lnSpc>
              <a:spcBef>
                <a:spcPts val="0"/>
              </a:spcBef>
              <a:spcAft>
                <a:spcPts val="0"/>
              </a:spcAft>
              <a:buSzPts val="1600"/>
              <a:buFont typeface="Poppins"/>
              <a:buChar char="●"/>
            </a:pPr>
            <a:r>
              <a:rPr lang="en-US" sz="1600">
                <a:latin typeface="Poppins"/>
                <a:ea typeface="Poppins"/>
                <a:cs typeface="Poppins"/>
                <a:sym typeface="Poppins"/>
              </a:rPr>
              <a:t>Assist in reducing bureaucratic “red tape” and other barriers to improve access to services</a:t>
            </a:r>
            <a:endParaRPr sz="1600">
              <a:latin typeface="Poppins"/>
              <a:ea typeface="Poppins"/>
              <a:cs typeface="Poppins"/>
              <a:sym typeface="Poppins"/>
            </a:endParaRPr>
          </a:p>
          <a:p>
            <a:pPr indent="0" lvl="0" marL="0" rtl="0" algn="l">
              <a:lnSpc>
                <a:spcPct val="115000"/>
              </a:lnSpc>
              <a:spcBef>
                <a:spcPts val="0"/>
              </a:spcBef>
              <a:spcAft>
                <a:spcPts val="0"/>
              </a:spcAft>
              <a:buNone/>
            </a:pPr>
            <a:r>
              <a:t/>
            </a:r>
            <a:endParaRPr b="1" sz="1600">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2f0d78b0129_0_99"/>
          <p:cNvSpPr txBox="1"/>
          <p:nvPr/>
        </p:nvSpPr>
        <p:spPr>
          <a:xfrm>
            <a:off x="166200" y="250433"/>
            <a:ext cx="11859600" cy="8223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Which areas should the Family Network prioritize funding over the next 2-3 years?</a:t>
            </a:r>
            <a:endParaRPr b="1" i="1" sz="1800">
              <a:solidFill>
                <a:srgbClr val="1F8EBD"/>
              </a:solidFill>
              <a:latin typeface="Poppins"/>
              <a:ea typeface="Poppins"/>
              <a:cs typeface="Poppins"/>
              <a:sym typeface="Poppins"/>
            </a:endParaRPr>
          </a:p>
        </p:txBody>
      </p:sp>
      <p:sp>
        <p:nvSpPr>
          <p:cNvPr id="452" name="Google Shape;452;g2f0d78b0129_0_99"/>
          <p:cNvSpPr txBox="1"/>
          <p:nvPr/>
        </p:nvSpPr>
        <p:spPr>
          <a:xfrm>
            <a:off x="0" y="2225667"/>
            <a:ext cx="5396700" cy="3924900"/>
          </a:xfrm>
          <a:prstGeom prst="rect">
            <a:avLst/>
          </a:prstGeom>
          <a:noFill/>
          <a:ln>
            <a:noFill/>
          </a:ln>
        </p:spPr>
        <p:txBody>
          <a:bodyPr anchorCtr="0" anchor="t" bIns="121900" lIns="121900" spcFirstLastPara="1" rIns="121900" wrap="square" tIns="121900">
            <a:spAutoFit/>
          </a:bodyPr>
          <a:lstStyle/>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Communities are safe for children, youth, and families</a:t>
            </a:r>
            <a:endParaRPr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b="1" lang="en-US" sz="1900">
                <a:solidFill>
                  <a:srgbClr val="0D0D0D"/>
                </a:solidFill>
                <a:latin typeface="Poppins"/>
                <a:ea typeface="Poppins"/>
                <a:cs typeface="Poppins"/>
                <a:sym typeface="Poppins"/>
              </a:rPr>
              <a:t>Healthy children </a:t>
            </a:r>
            <a:endParaRPr b="1"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Babies born healthy</a:t>
            </a:r>
            <a:endParaRPr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Families are economically stable </a:t>
            </a:r>
            <a:endParaRPr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b="1" lang="en-US" sz="1900">
                <a:solidFill>
                  <a:srgbClr val="0D0D0D"/>
                </a:solidFill>
                <a:latin typeface="Poppins"/>
                <a:ea typeface="Poppins"/>
                <a:cs typeface="Poppins"/>
                <a:sym typeface="Poppins"/>
              </a:rPr>
              <a:t>Children enter school ready to learn</a:t>
            </a:r>
            <a:endParaRPr b="1"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Children are successful in school </a:t>
            </a:r>
            <a:endParaRPr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Youth will complete school</a:t>
            </a:r>
            <a:endParaRPr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Youth have opportunities for employment and career readiness</a:t>
            </a:r>
            <a:endParaRPr sz="1900">
              <a:solidFill>
                <a:srgbClr val="0D0D0D"/>
              </a:solidFill>
              <a:latin typeface="Poppins"/>
              <a:ea typeface="Poppins"/>
              <a:cs typeface="Poppins"/>
              <a:sym typeface="Poppins"/>
            </a:endParaRPr>
          </a:p>
          <a:p>
            <a:pPr indent="0" lvl="0" marL="609600" rtl="0" algn="l">
              <a:spcBef>
                <a:spcPts val="0"/>
              </a:spcBef>
              <a:spcAft>
                <a:spcPts val="0"/>
              </a:spcAft>
              <a:buNone/>
            </a:pPr>
            <a:r>
              <a:t/>
            </a:r>
            <a:endParaRPr sz="1700">
              <a:solidFill>
                <a:srgbClr val="0D0D0D"/>
              </a:solidFill>
              <a:latin typeface="Poppins"/>
              <a:ea typeface="Poppins"/>
              <a:cs typeface="Poppins"/>
              <a:sym typeface="Poppins"/>
            </a:endParaRPr>
          </a:p>
          <a:p>
            <a:pPr indent="0" lvl="0" marL="0" rtl="0" algn="l">
              <a:spcBef>
                <a:spcPts val="0"/>
              </a:spcBef>
              <a:spcAft>
                <a:spcPts val="0"/>
              </a:spcAft>
              <a:buNone/>
            </a:pPr>
            <a:r>
              <a:rPr b="1" i="1" lang="en-US" sz="1600">
                <a:solidFill>
                  <a:srgbClr val="1F8EBD"/>
                </a:solidFill>
                <a:latin typeface="Poppins"/>
                <a:ea typeface="Poppins"/>
                <a:cs typeface="Poppins"/>
                <a:sym typeface="Poppins"/>
              </a:rPr>
              <a:t>* Ranked in order of most to least important </a:t>
            </a:r>
            <a:br>
              <a:rPr b="1" i="1" lang="en-US" sz="1600">
                <a:solidFill>
                  <a:srgbClr val="1F8EBD"/>
                </a:solidFill>
                <a:latin typeface="Poppins"/>
                <a:ea typeface="Poppins"/>
                <a:cs typeface="Poppins"/>
                <a:sym typeface="Poppins"/>
              </a:rPr>
            </a:br>
            <a:r>
              <a:rPr b="1" i="1" lang="en-US" sz="1600">
                <a:solidFill>
                  <a:srgbClr val="1F8EBD"/>
                </a:solidFill>
                <a:latin typeface="Poppins"/>
                <a:ea typeface="Poppins"/>
                <a:cs typeface="Poppins"/>
                <a:sym typeface="Poppins"/>
              </a:rPr>
              <a:t>* Parent/caregiver voice included in this ranking</a:t>
            </a:r>
            <a:endParaRPr sz="1700">
              <a:solidFill>
                <a:srgbClr val="0D0D0D"/>
              </a:solidFill>
              <a:latin typeface="Poppins"/>
              <a:ea typeface="Poppins"/>
              <a:cs typeface="Poppins"/>
              <a:sym typeface="Poppins"/>
            </a:endParaRPr>
          </a:p>
        </p:txBody>
      </p:sp>
      <p:sp>
        <p:nvSpPr>
          <p:cNvPr id="453" name="Google Shape;453;g2f0d78b0129_0_99"/>
          <p:cNvSpPr txBox="1"/>
          <p:nvPr/>
        </p:nvSpPr>
        <p:spPr>
          <a:xfrm>
            <a:off x="0" y="1423200"/>
            <a:ext cx="2774400" cy="384900"/>
          </a:xfrm>
          <a:prstGeom prst="rect">
            <a:avLst/>
          </a:prstGeom>
          <a:solidFill>
            <a:srgbClr val="1F8EBD"/>
          </a:solidFill>
          <a:ln cap="flat" cmpd="sng" w="9525">
            <a:solidFill>
              <a:srgbClr val="1F8E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Community Survey</a:t>
            </a:r>
            <a:endParaRPr b="1" i="0" sz="1900" u="none" cap="none" strike="noStrike">
              <a:solidFill>
                <a:srgbClr val="FFFFFF"/>
              </a:solidFill>
              <a:latin typeface="Poppins"/>
              <a:ea typeface="Poppins"/>
              <a:cs typeface="Poppins"/>
              <a:sym typeface="Poppins"/>
            </a:endParaRPr>
          </a:p>
        </p:txBody>
      </p:sp>
      <p:sp>
        <p:nvSpPr>
          <p:cNvPr id="454" name="Google Shape;454;g2f0d78b0129_0_99"/>
          <p:cNvSpPr txBox="1"/>
          <p:nvPr/>
        </p:nvSpPr>
        <p:spPr>
          <a:xfrm>
            <a:off x="6745033" y="2225667"/>
            <a:ext cx="5121600" cy="2586000"/>
          </a:xfrm>
          <a:prstGeom prst="rect">
            <a:avLst/>
          </a:prstGeom>
          <a:noFill/>
          <a:ln>
            <a:noFill/>
          </a:ln>
        </p:spPr>
        <p:txBody>
          <a:bodyPr anchorCtr="0" anchor="t" bIns="121900" lIns="121900" spcFirstLastPara="1" rIns="121900" wrap="square" tIns="121900">
            <a:spAutoFit/>
          </a:bodyPr>
          <a:lstStyle/>
          <a:p>
            <a:pPr indent="-425450" lvl="0" marL="609600" rtl="0" algn="l">
              <a:spcBef>
                <a:spcPts val="0"/>
              </a:spcBef>
              <a:spcAft>
                <a:spcPts val="0"/>
              </a:spcAft>
              <a:buClr>
                <a:srgbClr val="0D0D0D"/>
              </a:buClr>
              <a:buSzPts val="1900"/>
              <a:buFont typeface="Poppins"/>
              <a:buAutoNum type="arabicPeriod"/>
            </a:pPr>
            <a:r>
              <a:rPr b="1" lang="en-US" sz="1900">
                <a:solidFill>
                  <a:srgbClr val="0D0D0D"/>
                </a:solidFill>
                <a:latin typeface="Poppins"/>
                <a:ea typeface="Poppins"/>
                <a:cs typeface="Poppins"/>
                <a:sym typeface="Poppins"/>
              </a:rPr>
              <a:t>Healthy children</a:t>
            </a:r>
            <a:endParaRPr b="1"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b="1" lang="en-US" sz="1900">
                <a:solidFill>
                  <a:srgbClr val="0D0D0D"/>
                </a:solidFill>
                <a:latin typeface="Poppins"/>
                <a:ea typeface="Poppins"/>
                <a:cs typeface="Poppins"/>
                <a:sym typeface="Poppins"/>
              </a:rPr>
              <a:t>Children enter school ready to learn</a:t>
            </a:r>
            <a:endParaRPr b="1"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Communities are safe for children, youth, and families</a:t>
            </a:r>
            <a:endParaRPr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Youth have opportunities for employment and career readiness</a:t>
            </a:r>
            <a:endParaRPr sz="1900">
              <a:solidFill>
                <a:srgbClr val="0D0D0D"/>
              </a:solidFill>
              <a:latin typeface="Poppins"/>
              <a:ea typeface="Poppins"/>
              <a:cs typeface="Poppins"/>
              <a:sym typeface="Poppins"/>
            </a:endParaRPr>
          </a:p>
          <a:p>
            <a:pPr indent="-425450" lvl="0" marL="609600" rtl="0" algn="l">
              <a:spcBef>
                <a:spcPts val="0"/>
              </a:spcBef>
              <a:spcAft>
                <a:spcPts val="0"/>
              </a:spcAft>
              <a:buClr>
                <a:srgbClr val="0D0D0D"/>
              </a:buClr>
              <a:buSzPts val="1900"/>
              <a:buFont typeface="Poppins"/>
              <a:buAutoNum type="arabicPeriod"/>
            </a:pPr>
            <a:r>
              <a:rPr lang="en-US" sz="1900">
                <a:solidFill>
                  <a:srgbClr val="0D0D0D"/>
                </a:solidFill>
                <a:latin typeface="Poppins"/>
                <a:ea typeface="Poppins"/>
                <a:cs typeface="Poppins"/>
                <a:sym typeface="Poppins"/>
              </a:rPr>
              <a:t>Families are economically stable</a:t>
            </a:r>
            <a:endParaRPr sz="1900">
              <a:solidFill>
                <a:srgbClr val="0D0D0D"/>
              </a:solidFill>
              <a:latin typeface="Poppins"/>
              <a:ea typeface="Poppins"/>
              <a:cs typeface="Poppins"/>
              <a:sym typeface="Poppins"/>
            </a:endParaRPr>
          </a:p>
        </p:txBody>
      </p:sp>
      <p:sp>
        <p:nvSpPr>
          <p:cNvPr id="455" name="Google Shape;455;g2f0d78b0129_0_99"/>
          <p:cNvSpPr txBox="1"/>
          <p:nvPr/>
        </p:nvSpPr>
        <p:spPr>
          <a:xfrm>
            <a:off x="9458633" y="1328183"/>
            <a:ext cx="27744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
        <p:nvSpPr>
          <p:cNvPr id="456" name="Google Shape;456;g2f0d78b0129_0_99"/>
          <p:cNvSpPr txBox="1"/>
          <p:nvPr/>
        </p:nvSpPr>
        <p:spPr>
          <a:xfrm>
            <a:off x="9458733" y="1707800"/>
            <a:ext cx="27744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 - IAC</a:t>
            </a:r>
            <a:endParaRPr b="1" i="0" sz="1900" u="none" cap="none" strike="noStrike">
              <a:solidFill>
                <a:srgbClr val="FFFFFF"/>
              </a:solidFill>
              <a:latin typeface="Poppins"/>
              <a:ea typeface="Poppins"/>
              <a:cs typeface="Poppins"/>
              <a:sym typeface="Poppins"/>
            </a:endParaRPr>
          </a:p>
        </p:txBody>
      </p:sp>
      <p:cxnSp>
        <p:nvCxnSpPr>
          <p:cNvPr id="457" name="Google Shape;457;g2f0d78b0129_0_99"/>
          <p:cNvCxnSpPr/>
          <p:nvPr/>
        </p:nvCxnSpPr>
        <p:spPr>
          <a:xfrm flipH="1">
            <a:off x="6057071" y="1423192"/>
            <a:ext cx="27600" cy="51576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ef36f004b4_0_0"/>
          <p:cNvSpPr txBox="1"/>
          <p:nvPr/>
        </p:nvSpPr>
        <p:spPr>
          <a:xfrm>
            <a:off x="0" y="0"/>
            <a:ext cx="12192000" cy="6618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US" sz="1900">
                <a:solidFill>
                  <a:srgbClr val="0074A2"/>
                </a:solidFill>
                <a:latin typeface="Poppins"/>
                <a:ea typeface="Poppins"/>
                <a:cs typeface="Poppins"/>
                <a:sym typeface="Poppins"/>
                <a:extLst>
                  <a:ext uri="http://customooxmlschemas.google.com/">
                    <go:slidesCustomData xmlns:go="http://customooxmlschemas.google.com/" textRoundtripDataId="0"/>
                  </a:ext>
                </a:extLst>
              </a:rPr>
              <a:t>About</a:t>
            </a:r>
            <a:endParaRPr b="1" sz="1900">
              <a:latin typeface="Poppins"/>
              <a:ea typeface="Poppins"/>
              <a:cs typeface="Poppins"/>
              <a:sym typeface="Poppins"/>
            </a:endParaRPr>
          </a:p>
          <a:p>
            <a:pPr indent="0" lvl="0" marL="0" rtl="0" algn="l">
              <a:lnSpc>
                <a:spcPct val="100000"/>
              </a:lnSpc>
              <a:spcBef>
                <a:spcPts val="0"/>
              </a:spcBef>
              <a:spcAft>
                <a:spcPts val="0"/>
              </a:spcAft>
              <a:buNone/>
            </a:pPr>
            <a:r>
              <a:rPr lang="en-US" sz="1900">
                <a:latin typeface="Poppins"/>
                <a:ea typeface="Poppins"/>
                <a:cs typeface="Poppins"/>
                <a:sym typeface="Poppins"/>
              </a:rPr>
              <a:t>Since </a:t>
            </a:r>
            <a:r>
              <a:rPr lang="en-US" sz="1900">
                <a:latin typeface="Poppins"/>
                <a:ea typeface="Poppins"/>
                <a:cs typeface="Poppins"/>
                <a:sym typeface="Poppins"/>
              </a:rPr>
              <a:t>1999, Calvert County’s Local Management Board (CCFN) has been part of local government, advising the Board of County Commissioners on how to create stable, safe, and healthy environments for children, youth and families. CCFN includes a Board of Directors, a Coordinator under the supervision of the Director of Community Resources, and representatives from various community sectors, including education, health, social services, behavioral health, juvenile services, and youth advocacy.</a:t>
            </a:r>
            <a:endParaRPr sz="1900">
              <a:latin typeface="Poppins"/>
              <a:ea typeface="Poppins"/>
              <a:cs typeface="Poppins"/>
              <a:sym typeface="Poppins"/>
            </a:endParaRPr>
          </a:p>
          <a:p>
            <a:pPr indent="0" lvl="0" marL="0" rtl="0" algn="l">
              <a:lnSpc>
                <a:spcPct val="100000"/>
              </a:lnSpc>
              <a:spcBef>
                <a:spcPts val="0"/>
              </a:spcBef>
              <a:spcAft>
                <a:spcPts val="0"/>
              </a:spcAft>
              <a:buNone/>
            </a:pPr>
            <a:r>
              <a:t/>
            </a:r>
            <a:endParaRPr sz="1900">
              <a:latin typeface="Poppins"/>
              <a:ea typeface="Poppins"/>
              <a:cs typeface="Poppins"/>
              <a:sym typeface="Poppins"/>
            </a:endParaRPr>
          </a:p>
          <a:p>
            <a:pPr indent="0" lvl="0" marL="0" rtl="0" algn="l">
              <a:lnSpc>
                <a:spcPct val="100000"/>
              </a:lnSpc>
              <a:spcBef>
                <a:spcPts val="0"/>
              </a:spcBef>
              <a:spcAft>
                <a:spcPts val="0"/>
              </a:spcAft>
              <a:buNone/>
            </a:pPr>
            <a:r>
              <a:rPr lang="en-US" sz="1900">
                <a:solidFill>
                  <a:schemeClr val="dk1"/>
                </a:solidFill>
                <a:latin typeface="Poppins"/>
                <a:ea typeface="Poppins"/>
                <a:cs typeface="Poppins"/>
                <a:sym typeface="Poppins"/>
              </a:rPr>
              <a:t>Ensuring the well-being of our children, youth and families is ongoing, collaborative work, requiring a community-wide effort to create the conditions for equity, belonging and lifelong success. The Calvert County Family Network’s Community Assessment is more than a compilation of data; it reflects our community's commitment to take stock of where we are today as we work together to create a better future for all.</a:t>
            </a:r>
            <a:endParaRPr sz="1900">
              <a:solidFill>
                <a:schemeClr val="dk1"/>
              </a:solidFill>
              <a:latin typeface="Poppins"/>
              <a:ea typeface="Poppins"/>
              <a:cs typeface="Poppins"/>
              <a:sym typeface="Poppins"/>
            </a:endParaRPr>
          </a:p>
          <a:p>
            <a:pPr indent="0" lvl="0" marL="0" rtl="0" algn="ctr">
              <a:lnSpc>
                <a:spcPct val="100000"/>
              </a:lnSpc>
              <a:spcBef>
                <a:spcPts val="0"/>
              </a:spcBef>
              <a:spcAft>
                <a:spcPts val="0"/>
              </a:spcAft>
              <a:buNone/>
            </a:pPr>
            <a:r>
              <a:rPr b="1" lang="en-US" sz="1900">
                <a:solidFill>
                  <a:srgbClr val="0074A2"/>
                </a:solidFill>
                <a:latin typeface="Poppins"/>
                <a:ea typeface="Poppins"/>
                <a:cs typeface="Poppins"/>
                <a:sym typeface="Poppins"/>
              </a:rPr>
              <a:t>Maryland’s 8 Result Areas</a:t>
            </a:r>
            <a:endParaRPr b="1" sz="1900">
              <a:solidFill>
                <a:srgbClr val="0074A2"/>
              </a:solidFill>
              <a:latin typeface="Poppins"/>
              <a:ea typeface="Poppins"/>
              <a:cs typeface="Poppins"/>
              <a:sym typeface="Poppins"/>
            </a:endParaRPr>
          </a:p>
          <a:p>
            <a:pPr indent="0" lvl="0" marL="0" rtl="0" algn="ctr">
              <a:lnSpc>
                <a:spcPct val="100000"/>
              </a:lnSpc>
              <a:spcBef>
                <a:spcPts val="0"/>
              </a:spcBef>
              <a:spcAft>
                <a:spcPts val="0"/>
              </a:spcAft>
              <a:buNone/>
            </a:pPr>
            <a:r>
              <a:rPr lang="en-US" sz="1900">
                <a:latin typeface="Poppins"/>
                <a:ea typeface="Poppins"/>
                <a:cs typeface="Poppins"/>
                <a:sym typeface="Poppins"/>
              </a:rPr>
              <a:t>Babies Born Healthy </a:t>
            </a:r>
            <a:endParaRPr sz="1900">
              <a:latin typeface="Poppins"/>
              <a:ea typeface="Poppins"/>
              <a:cs typeface="Poppins"/>
              <a:sym typeface="Poppins"/>
            </a:endParaRPr>
          </a:p>
          <a:p>
            <a:pPr indent="0" lvl="0" marL="0" rtl="0" algn="ctr">
              <a:lnSpc>
                <a:spcPct val="100000"/>
              </a:lnSpc>
              <a:spcBef>
                <a:spcPts val="0"/>
              </a:spcBef>
              <a:spcAft>
                <a:spcPts val="0"/>
              </a:spcAft>
              <a:buNone/>
            </a:pPr>
            <a:r>
              <a:rPr lang="en-US" sz="1900">
                <a:latin typeface="Poppins"/>
                <a:ea typeface="Poppins"/>
                <a:cs typeface="Poppins"/>
                <a:sym typeface="Poppins"/>
              </a:rPr>
              <a:t>Healthy Children</a:t>
            </a:r>
            <a:endParaRPr sz="1900">
              <a:latin typeface="Poppins"/>
              <a:ea typeface="Poppins"/>
              <a:cs typeface="Poppins"/>
              <a:sym typeface="Poppins"/>
            </a:endParaRPr>
          </a:p>
          <a:p>
            <a:pPr indent="0" lvl="0" marL="0" rtl="0" algn="ctr">
              <a:lnSpc>
                <a:spcPct val="100000"/>
              </a:lnSpc>
              <a:spcBef>
                <a:spcPts val="0"/>
              </a:spcBef>
              <a:spcAft>
                <a:spcPts val="0"/>
              </a:spcAft>
              <a:buNone/>
            </a:pPr>
            <a:r>
              <a:rPr lang="en-US" sz="1900">
                <a:latin typeface="Poppins"/>
                <a:ea typeface="Poppins"/>
                <a:cs typeface="Poppins"/>
                <a:sym typeface="Poppins"/>
              </a:rPr>
              <a:t> Children Enter School Ready to Learn</a:t>
            </a:r>
            <a:endParaRPr sz="1900">
              <a:latin typeface="Poppins"/>
              <a:ea typeface="Poppins"/>
              <a:cs typeface="Poppins"/>
              <a:sym typeface="Poppins"/>
            </a:endParaRPr>
          </a:p>
          <a:p>
            <a:pPr indent="0" lvl="0" marL="0" rtl="0" algn="ctr">
              <a:lnSpc>
                <a:spcPct val="100000"/>
              </a:lnSpc>
              <a:spcBef>
                <a:spcPts val="0"/>
              </a:spcBef>
              <a:spcAft>
                <a:spcPts val="0"/>
              </a:spcAft>
              <a:buNone/>
            </a:pPr>
            <a:r>
              <a:rPr lang="en-US" sz="1900">
                <a:latin typeface="Poppins"/>
                <a:ea typeface="Poppins"/>
                <a:cs typeface="Poppins"/>
                <a:sym typeface="Poppins"/>
              </a:rPr>
              <a:t> Children are Successful in School </a:t>
            </a:r>
            <a:endParaRPr sz="1900">
              <a:latin typeface="Poppins"/>
              <a:ea typeface="Poppins"/>
              <a:cs typeface="Poppins"/>
              <a:sym typeface="Poppins"/>
            </a:endParaRPr>
          </a:p>
          <a:p>
            <a:pPr indent="0" lvl="0" marL="0" rtl="0" algn="ctr">
              <a:lnSpc>
                <a:spcPct val="100000"/>
              </a:lnSpc>
              <a:spcBef>
                <a:spcPts val="0"/>
              </a:spcBef>
              <a:spcAft>
                <a:spcPts val="0"/>
              </a:spcAft>
              <a:buNone/>
            </a:pPr>
            <a:r>
              <a:rPr lang="en-US" sz="1900">
                <a:latin typeface="Poppins"/>
                <a:ea typeface="Poppins"/>
                <a:cs typeface="Poppins"/>
                <a:sym typeface="Poppins"/>
              </a:rPr>
              <a:t>Youth will Complete School</a:t>
            </a:r>
            <a:endParaRPr sz="1900">
              <a:latin typeface="Poppins"/>
              <a:ea typeface="Poppins"/>
              <a:cs typeface="Poppins"/>
              <a:sym typeface="Poppins"/>
            </a:endParaRPr>
          </a:p>
          <a:p>
            <a:pPr indent="0" lvl="0" marL="0" rtl="0" algn="ctr">
              <a:lnSpc>
                <a:spcPct val="100000"/>
              </a:lnSpc>
              <a:spcBef>
                <a:spcPts val="0"/>
              </a:spcBef>
              <a:spcAft>
                <a:spcPts val="0"/>
              </a:spcAft>
              <a:buNone/>
            </a:pPr>
            <a:r>
              <a:rPr lang="en-US" sz="1900">
                <a:latin typeface="Poppins"/>
                <a:ea typeface="Poppins"/>
                <a:cs typeface="Poppins"/>
                <a:sym typeface="Poppins"/>
              </a:rPr>
              <a:t> Youth have Opportunities for Employment or Career Readiness</a:t>
            </a:r>
            <a:endParaRPr sz="1900">
              <a:latin typeface="Poppins"/>
              <a:ea typeface="Poppins"/>
              <a:cs typeface="Poppins"/>
              <a:sym typeface="Poppins"/>
            </a:endParaRPr>
          </a:p>
          <a:p>
            <a:pPr indent="0" lvl="0" marL="0" rtl="0" algn="ctr">
              <a:lnSpc>
                <a:spcPct val="100000"/>
              </a:lnSpc>
              <a:spcBef>
                <a:spcPts val="0"/>
              </a:spcBef>
              <a:spcAft>
                <a:spcPts val="0"/>
              </a:spcAft>
              <a:buNone/>
            </a:pPr>
            <a:r>
              <a:rPr lang="en-US" sz="1900">
                <a:latin typeface="Poppins"/>
                <a:ea typeface="Poppins"/>
                <a:cs typeface="Poppins"/>
                <a:sym typeface="Poppins"/>
              </a:rPr>
              <a:t> Communities are Safe for Children, Youth and Families</a:t>
            </a:r>
            <a:endParaRPr sz="1900">
              <a:latin typeface="Poppins"/>
              <a:ea typeface="Poppins"/>
              <a:cs typeface="Poppins"/>
              <a:sym typeface="Poppins"/>
            </a:endParaRPr>
          </a:p>
          <a:p>
            <a:pPr indent="0" lvl="0" marL="0" rtl="0" algn="ctr">
              <a:lnSpc>
                <a:spcPct val="100000"/>
              </a:lnSpc>
              <a:spcBef>
                <a:spcPts val="0"/>
              </a:spcBef>
              <a:spcAft>
                <a:spcPts val="0"/>
              </a:spcAft>
              <a:buNone/>
            </a:pPr>
            <a:r>
              <a:rPr lang="en-US" sz="1900">
                <a:latin typeface="Poppins"/>
                <a:ea typeface="Poppins"/>
                <a:cs typeface="Poppins"/>
                <a:sym typeface="Poppins"/>
              </a:rPr>
              <a:t> Families are Economically Stable</a:t>
            </a:r>
            <a:endParaRPr sz="1900">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f0d78b0129_0_85"/>
          <p:cNvSpPr txBox="1"/>
          <p:nvPr/>
        </p:nvSpPr>
        <p:spPr>
          <a:xfrm>
            <a:off x="166200" y="85267"/>
            <a:ext cx="11859600" cy="379500"/>
          </a:xfrm>
          <a:prstGeom prst="rect">
            <a:avLst/>
          </a:prstGeom>
          <a:noFill/>
          <a:ln>
            <a:noFill/>
          </a:ln>
        </p:spPr>
        <p:txBody>
          <a:bodyPr anchorCtr="0" anchor="t" bIns="0" lIns="0" spcFirstLastPara="1" rIns="0" wrap="square" tIns="12700">
            <a:noAutofit/>
          </a:bodyPr>
          <a:lstStyle/>
          <a:p>
            <a:pPr indent="0" lvl="0" marL="0" rtl="0" algn="ctr">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Family Network’s Best Opportunities for Expanded Reach and Impact?  </a:t>
            </a:r>
            <a:endParaRPr sz="2400">
              <a:solidFill>
                <a:srgbClr val="1F8EBD"/>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400"/>
              <a:buFont typeface="Arial"/>
              <a:buNone/>
            </a:pPr>
            <a:r>
              <a:t/>
            </a:r>
            <a:endParaRPr b="1" sz="2400">
              <a:solidFill>
                <a:srgbClr val="1F8EBD"/>
              </a:solidFill>
              <a:latin typeface="Poppins"/>
              <a:ea typeface="Poppins"/>
              <a:cs typeface="Poppins"/>
              <a:sym typeface="Poppins"/>
            </a:endParaRPr>
          </a:p>
        </p:txBody>
      </p:sp>
      <p:sp>
        <p:nvSpPr>
          <p:cNvPr id="463" name="Google Shape;463;g2f0d78b0129_0_85"/>
          <p:cNvSpPr txBox="1"/>
          <p:nvPr/>
        </p:nvSpPr>
        <p:spPr>
          <a:xfrm>
            <a:off x="166200" y="1244475"/>
            <a:ext cx="5691000" cy="5479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300">
                <a:solidFill>
                  <a:srgbClr val="0D0D0D"/>
                </a:solidFill>
                <a:latin typeface="Poppins"/>
                <a:ea typeface="Poppins"/>
                <a:cs typeface="Poppins"/>
                <a:sym typeface="Poppins"/>
              </a:rPr>
              <a:t>Collaboration with the School Systems</a:t>
            </a:r>
            <a:endParaRPr b="1"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Targeted support for pre-k and high school</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After school activity bus</a:t>
            </a:r>
            <a:endParaRPr b="1" sz="1300">
              <a:solidFill>
                <a:srgbClr val="0D0D0D"/>
              </a:solidFill>
              <a:latin typeface="Poppins"/>
              <a:ea typeface="Poppins"/>
              <a:cs typeface="Poppins"/>
              <a:sym typeface="Poppins"/>
            </a:endParaRPr>
          </a:p>
          <a:p>
            <a:pPr indent="0" lvl="0" marL="0" rtl="0" algn="l">
              <a:spcBef>
                <a:spcPts val="0"/>
              </a:spcBef>
              <a:spcAft>
                <a:spcPts val="0"/>
              </a:spcAft>
              <a:buNone/>
            </a:pPr>
            <a:r>
              <a:t/>
            </a:r>
            <a:endParaRPr b="1"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Improved Communication and Outreach</a:t>
            </a:r>
            <a:endParaRPr b="1" sz="1300">
              <a:solidFill>
                <a:srgbClr val="0D0D0D"/>
              </a:solidFill>
              <a:latin typeface="Poppins"/>
              <a:ea typeface="Poppins"/>
              <a:cs typeface="Poppins"/>
              <a:sym typeface="Poppins"/>
            </a:endParaRPr>
          </a:p>
          <a:p>
            <a:pPr indent="-311150" lvl="0" marL="4572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Share knowledge and inspire action</a:t>
            </a:r>
            <a:endParaRPr sz="1300">
              <a:solidFill>
                <a:srgbClr val="0D0D0D"/>
              </a:solidFill>
              <a:latin typeface="Poppins"/>
              <a:ea typeface="Poppins"/>
              <a:cs typeface="Poppins"/>
              <a:sym typeface="Poppins"/>
            </a:endParaRPr>
          </a:p>
          <a:p>
            <a:pPr indent="-311150" lvl="0" marL="457200" rtl="0" algn="l">
              <a:spcBef>
                <a:spcPts val="0"/>
              </a:spcBef>
              <a:spcAft>
                <a:spcPts val="0"/>
              </a:spcAft>
              <a:buClr>
                <a:schemeClr val="dk1"/>
              </a:buClr>
              <a:buSzPts val="1300"/>
              <a:buFont typeface="Poppins"/>
              <a:buChar char="●"/>
            </a:pPr>
            <a:r>
              <a:rPr lang="en-US" sz="1300">
                <a:solidFill>
                  <a:schemeClr val="dk1"/>
                </a:solidFill>
                <a:latin typeface="Poppins"/>
                <a:ea typeface="Poppins"/>
                <a:cs typeface="Poppins"/>
                <a:sym typeface="Poppins"/>
              </a:rPr>
              <a:t>Help people find alternatives if options unavailable </a:t>
            </a:r>
            <a:endParaRPr sz="1300">
              <a:solidFill>
                <a:schemeClr val="dk1"/>
              </a:solidFill>
              <a:latin typeface="Poppins"/>
              <a:ea typeface="Poppins"/>
              <a:cs typeface="Poppins"/>
              <a:sym typeface="Poppins"/>
            </a:endParaRPr>
          </a:p>
          <a:p>
            <a:pPr indent="-311150" lvl="0" marL="457200" rtl="0" algn="l">
              <a:spcBef>
                <a:spcPts val="0"/>
              </a:spcBef>
              <a:spcAft>
                <a:spcPts val="0"/>
              </a:spcAft>
              <a:buClr>
                <a:schemeClr val="dk1"/>
              </a:buClr>
              <a:buSzPts val="1300"/>
              <a:buFont typeface="Poppins"/>
              <a:buChar char="●"/>
            </a:pPr>
            <a:r>
              <a:rPr lang="en-US" sz="1300">
                <a:solidFill>
                  <a:schemeClr val="dk1"/>
                </a:solidFill>
                <a:latin typeface="Poppins"/>
                <a:ea typeface="Poppins"/>
                <a:cs typeface="Poppins"/>
                <a:sym typeface="Poppins"/>
              </a:rPr>
              <a:t>Expand the board to increase awareness of CCFN and the available community resources</a:t>
            </a:r>
            <a:endParaRPr sz="1300">
              <a:solidFill>
                <a:schemeClr val="dk1"/>
              </a:solidFill>
              <a:latin typeface="Poppins"/>
              <a:ea typeface="Poppins"/>
              <a:cs typeface="Poppins"/>
              <a:sym typeface="Poppins"/>
            </a:endParaRPr>
          </a:p>
          <a:p>
            <a:pPr indent="-311150" lvl="0" marL="457200" rtl="0" algn="l">
              <a:spcBef>
                <a:spcPts val="0"/>
              </a:spcBef>
              <a:spcAft>
                <a:spcPts val="0"/>
              </a:spcAft>
              <a:buClr>
                <a:schemeClr val="dk1"/>
              </a:buClr>
              <a:buSzPts val="1300"/>
              <a:buFont typeface="Poppins"/>
              <a:buChar char="●"/>
            </a:pPr>
            <a:r>
              <a:rPr lang="en-US" sz="1300">
                <a:solidFill>
                  <a:schemeClr val="dk1"/>
                </a:solidFill>
                <a:latin typeface="Poppins"/>
                <a:ea typeface="Poppins"/>
                <a:cs typeface="Poppins"/>
                <a:sym typeface="Poppins"/>
              </a:rPr>
              <a:t>Virtual and in-person outreach</a:t>
            </a:r>
            <a:endParaRPr sz="1300">
              <a:solidFill>
                <a:schemeClr val="dk1"/>
              </a:solidFill>
              <a:latin typeface="Poppins"/>
              <a:ea typeface="Poppins"/>
              <a:cs typeface="Poppins"/>
              <a:sym typeface="Poppins"/>
            </a:endParaRPr>
          </a:p>
          <a:p>
            <a:pPr indent="0" lvl="0" marL="0" rtl="0" algn="l">
              <a:spcBef>
                <a:spcPts val="0"/>
              </a:spcBef>
              <a:spcAft>
                <a:spcPts val="0"/>
              </a:spcAft>
              <a:buNone/>
            </a:pPr>
            <a:r>
              <a:t/>
            </a:r>
            <a:endParaRPr b="1"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Expand the Board and Partnerships:</a:t>
            </a:r>
            <a:endParaRPr sz="1300">
              <a:solidFill>
                <a:srgbClr val="0D0D0D"/>
              </a:solidFill>
              <a:latin typeface="Poppins"/>
              <a:ea typeface="Poppins"/>
              <a:cs typeface="Poppins"/>
              <a:sym typeface="Poppins"/>
            </a:endParaRPr>
          </a:p>
          <a:p>
            <a:pPr indent="-311150" lvl="0" marL="4572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Involve more community members and stakeholders on the board to broaden outreach</a:t>
            </a:r>
            <a:endParaRPr sz="1300">
              <a:solidFill>
                <a:srgbClr val="0D0D0D"/>
              </a:solidFill>
              <a:latin typeface="Poppins"/>
              <a:ea typeface="Poppins"/>
              <a:cs typeface="Poppins"/>
              <a:sym typeface="Poppins"/>
            </a:endParaRPr>
          </a:p>
          <a:p>
            <a:pPr indent="0" lvl="0" marL="0" rtl="0" algn="l">
              <a:spcBef>
                <a:spcPts val="0"/>
              </a:spcBef>
              <a:spcAft>
                <a:spcPts val="0"/>
              </a:spcAft>
              <a:buNone/>
            </a:pPr>
            <a:r>
              <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Coordinating Services and Funding:</a:t>
            </a:r>
            <a:endParaRPr sz="1300">
              <a:solidFill>
                <a:srgbClr val="0D0D0D"/>
              </a:solidFill>
              <a:latin typeface="Poppins"/>
              <a:ea typeface="Poppins"/>
              <a:cs typeface="Poppins"/>
              <a:sym typeface="Poppins"/>
            </a:endParaRPr>
          </a:p>
          <a:p>
            <a:pPr indent="-311150" lvl="0" marL="4572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Foster collaboration (especially between partners and agencies) to open up more opportunities and streamline services and reduce silos between partners </a:t>
            </a:r>
            <a:endParaRPr sz="1300">
              <a:solidFill>
                <a:srgbClr val="0D0D0D"/>
              </a:solidFill>
              <a:latin typeface="Poppins"/>
              <a:ea typeface="Poppins"/>
              <a:cs typeface="Poppins"/>
              <a:sym typeface="Poppins"/>
            </a:endParaRPr>
          </a:p>
          <a:p>
            <a:pPr indent="0" lvl="0" marL="609600" rtl="0" algn="l">
              <a:spcBef>
                <a:spcPts val="0"/>
              </a:spcBef>
              <a:spcAft>
                <a:spcPts val="0"/>
              </a:spcAft>
              <a:buNone/>
            </a:pPr>
            <a:r>
              <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Address Homelessness and Substance Abuse</a:t>
            </a:r>
            <a:endParaRPr sz="1300">
              <a:solidFill>
                <a:srgbClr val="0D0D0D"/>
              </a:solidFill>
              <a:latin typeface="Poppins"/>
              <a:ea typeface="Poppins"/>
              <a:cs typeface="Poppins"/>
              <a:sym typeface="Poppins"/>
            </a:endParaRPr>
          </a:p>
          <a:p>
            <a:pPr indent="0" lvl="0" marL="609600" rtl="0" algn="l">
              <a:spcBef>
                <a:spcPts val="0"/>
              </a:spcBef>
              <a:spcAft>
                <a:spcPts val="0"/>
              </a:spcAft>
              <a:buNone/>
            </a:pPr>
            <a:r>
              <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Case Management and Navigation Support:</a:t>
            </a:r>
            <a:endParaRPr sz="1300">
              <a:solidFill>
                <a:srgbClr val="0D0D0D"/>
              </a:solidFill>
              <a:latin typeface="Poppins"/>
              <a:ea typeface="Poppins"/>
              <a:cs typeface="Poppins"/>
              <a:sym typeface="Poppins"/>
            </a:endParaRPr>
          </a:p>
          <a:p>
            <a:pPr indent="-311150" lvl="0" marL="4572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Establish case management services to help families navigate complex systems</a:t>
            </a:r>
            <a:endParaRPr sz="1300">
              <a:solidFill>
                <a:srgbClr val="0D0D0D"/>
              </a:solidFill>
              <a:latin typeface="Poppins"/>
              <a:ea typeface="Poppins"/>
              <a:cs typeface="Poppins"/>
              <a:sym typeface="Poppins"/>
            </a:endParaRPr>
          </a:p>
          <a:p>
            <a:pPr indent="0" lvl="0" marL="609600" rtl="0" algn="l">
              <a:spcBef>
                <a:spcPts val="0"/>
              </a:spcBef>
              <a:spcAft>
                <a:spcPts val="0"/>
              </a:spcAft>
              <a:buNone/>
            </a:pPr>
            <a:r>
              <a:t/>
            </a:r>
            <a:endParaRPr sz="1500">
              <a:solidFill>
                <a:srgbClr val="0D0D0D"/>
              </a:solidFill>
              <a:latin typeface="Poppins"/>
              <a:ea typeface="Poppins"/>
              <a:cs typeface="Poppins"/>
              <a:sym typeface="Poppins"/>
            </a:endParaRPr>
          </a:p>
        </p:txBody>
      </p:sp>
      <p:cxnSp>
        <p:nvCxnSpPr>
          <p:cNvPr id="464" name="Google Shape;464;g2f0d78b0129_0_85"/>
          <p:cNvCxnSpPr/>
          <p:nvPr/>
        </p:nvCxnSpPr>
        <p:spPr>
          <a:xfrm flipH="1">
            <a:off x="6006100" y="1468850"/>
            <a:ext cx="11100" cy="5163900"/>
          </a:xfrm>
          <a:prstGeom prst="straightConnector1">
            <a:avLst/>
          </a:prstGeom>
          <a:noFill/>
          <a:ln cap="flat" cmpd="sng" w="9525">
            <a:solidFill>
              <a:schemeClr val="dk1"/>
            </a:solidFill>
            <a:prstDash val="solid"/>
            <a:round/>
            <a:headEnd len="med" w="med" type="none"/>
            <a:tailEnd len="med" w="med" type="none"/>
          </a:ln>
        </p:spPr>
      </p:cxnSp>
      <p:sp>
        <p:nvSpPr>
          <p:cNvPr id="465" name="Google Shape;465;g2f0d78b0129_0_85"/>
          <p:cNvSpPr txBox="1"/>
          <p:nvPr/>
        </p:nvSpPr>
        <p:spPr>
          <a:xfrm>
            <a:off x="0" y="670717"/>
            <a:ext cx="27744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
        <p:nvSpPr>
          <p:cNvPr id="466" name="Google Shape;466;g2f0d78b0129_0_85"/>
          <p:cNvSpPr txBox="1"/>
          <p:nvPr/>
        </p:nvSpPr>
        <p:spPr>
          <a:xfrm>
            <a:off x="9078400" y="670733"/>
            <a:ext cx="31137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 - IAC</a:t>
            </a:r>
            <a:endParaRPr b="1" i="0" sz="1900" u="none" cap="none" strike="noStrike">
              <a:solidFill>
                <a:srgbClr val="FFFFFF"/>
              </a:solidFill>
              <a:latin typeface="Poppins"/>
              <a:ea typeface="Poppins"/>
              <a:cs typeface="Poppins"/>
              <a:sym typeface="Poppins"/>
            </a:endParaRPr>
          </a:p>
        </p:txBody>
      </p:sp>
      <p:sp>
        <p:nvSpPr>
          <p:cNvPr id="467" name="Google Shape;467;g2f0d78b0129_0_85"/>
          <p:cNvSpPr txBox="1"/>
          <p:nvPr/>
        </p:nvSpPr>
        <p:spPr>
          <a:xfrm>
            <a:off x="6166100" y="1244475"/>
            <a:ext cx="6035700" cy="5048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300">
                <a:solidFill>
                  <a:srgbClr val="0D0D0D"/>
                </a:solidFill>
                <a:latin typeface="Poppins"/>
                <a:ea typeface="Poppins"/>
                <a:cs typeface="Poppins"/>
                <a:sym typeface="Poppins"/>
              </a:rPr>
              <a:t>Enhanced Communication and Awareness:</a:t>
            </a:r>
            <a:endParaRPr b="1"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Continuously communicate available resources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Engage rental agencies and real estate partners</a:t>
            </a:r>
            <a:endParaRPr sz="1300">
              <a:solidFill>
                <a:srgbClr val="0D0D0D"/>
              </a:solidFill>
              <a:latin typeface="Poppins"/>
              <a:ea typeface="Poppins"/>
              <a:cs typeface="Poppins"/>
              <a:sym typeface="Poppins"/>
            </a:endParaRPr>
          </a:p>
          <a:p>
            <a:pPr indent="0" lvl="0" marL="0" rtl="0" algn="l">
              <a:spcBef>
                <a:spcPts val="0"/>
              </a:spcBef>
              <a:spcAft>
                <a:spcPts val="0"/>
              </a:spcAft>
              <a:buNone/>
            </a:pPr>
            <a:r>
              <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Inclusive Outreach:</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Participate in community events to meet families where they are</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Ensure information about services is accessible and relevant to diverse community needs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extLst>
                  <a:ext uri="http://customooxmlschemas.google.com/">
                    <go:slidesCustomData xmlns:go="http://customooxmlschemas.google.com/" textRoundtripDataId="9"/>
                  </a:ext>
                </a:extLst>
              </a:rPr>
              <a:t>Community/family network hub</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Use QR codes to broaden access</a:t>
            </a:r>
            <a:endParaRPr sz="1300">
              <a:solidFill>
                <a:srgbClr val="0D0D0D"/>
              </a:solidFill>
              <a:latin typeface="Poppins"/>
              <a:ea typeface="Poppins"/>
              <a:cs typeface="Poppins"/>
              <a:sym typeface="Poppins"/>
            </a:endParaRPr>
          </a:p>
          <a:p>
            <a:pPr indent="0" lvl="0" marL="0" rtl="0" algn="l">
              <a:spcBef>
                <a:spcPts val="0"/>
              </a:spcBef>
              <a:spcAft>
                <a:spcPts val="0"/>
              </a:spcAft>
              <a:buNone/>
            </a:pPr>
            <a:r>
              <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Collaborative Partnerships: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Co-host joint community events and initiatives</a:t>
            </a:r>
            <a:endParaRPr sz="1300">
              <a:solidFill>
                <a:srgbClr val="0D0D0D"/>
              </a:solidFill>
              <a:latin typeface="Poppins"/>
              <a:ea typeface="Poppins"/>
              <a:cs typeface="Poppins"/>
              <a:sym typeface="Poppins"/>
            </a:endParaRPr>
          </a:p>
          <a:p>
            <a:pPr indent="0" lvl="0" marL="0" rtl="0" algn="l">
              <a:spcBef>
                <a:spcPts val="0"/>
              </a:spcBef>
              <a:spcAft>
                <a:spcPts val="0"/>
              </a:spcAft>
              <a:buNone/>
            </a:pPr>
            <a:r>
              <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Preventive Efforts: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Offer workshops and training sessions on early warning signs and proactive interventions on various issues affecting children, youth and families</a:t>
            </a:r>
            <a:endParaRPr sz="1300">
              <a:solidFill>
                <a:srgbClr val="0D0D0D"/>
              </a:solidFill>
              <a:latin typeface="Poppins"/>
              <a:ea typeface="Poppins"/>
              <a:cs typeface="Poppins"/>
              <a:sym typeface="Poppins"/>
            </a:endParaRPr>
          </a:p>
          <a:p>
            <a:pPr indent="0" lvl="0" marL="0" rtl="0" algn="l">
              <a:spcBef>
                <a:spcPts val="0"/>
              </a:spcBef>
              <a:spcAft>
                <a:spcPts val="0"/>
              </a:spcAft>
              <a:buNone/>
            </a:pPr>
            <a:r>
              <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Digital Literacy and Social Media:</a:t>
            </a:r>
            <a:endParaRPr b="1"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Offer digital literacy classes to enhance residents' ability to access online resources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Use targeted online campaigns</a:t>
            </a:r>
            <a:endParaRPr sz="1300">
              <a:solidFill>
                <a:srgbClr val="0D0D0D"/>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2f0d78b0129_0_74"/>
          <p:cNvSpPr txBox="1"/>
          <p:nvPr/>
        </p:nvSpPr>
        <p:spPr>
          <a:xfrm>
            <a:off x="132133" y="371467"/>
            <a:ext cx="11859600" cy="8889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Considering the work you do and alignment with the Family Network’s mission, are there other ways the Family Network can support your goals and/or deepen its partnership with you?</a:t>
            </a:r>
            <a:endParaRPr b="0" i="0" sz="2400" u="none" cap="none" strike="noStrike">
              <a:solidFill>
                <a:srgbClr val="1F8EBD"/>
              </a:solidFill>
              <a:latin typeface="Poppins"/>
              <a:ea typeface="Poppins"/>
              <a:cs typeface="Poppins"/>
              <a:sym typeface="Poppins"/>
            </a:endParaRPr>
          </a:p>
        </p:txBody>
      </p:sp>
      <p:sp>
        <p:nvSpPr>
          <p:cNvPr id="473" name="Google Shape;473;g2f0d78b0129_0_74"/>
          <p:cNvSpPr txBox="1"/>
          <p:nvPr/>
        </p:nvSpPr>
        <p:spPr>
          <a:xfrm>
            <a:off x="132124" y="1422700"/>
            <a:ext cx="5666400" cy="5079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200">
                <a:solidFill>
                  <a:srgbClr val="0D0D0D"/>
                </a:solidFill>
                <a:latin typeface="Poppins"/>
                <a:ea typeface="Poppins"/>
                <a:cs typeface="Poppins"/>
                <a:sym typeface="Poppins"/>
              </a:rPr>
              <a:t>Collaboration with the Department of Juvenile Services (DJS):</a:t>
            </a:r>
            <a:endParaRPr b="1"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Increase understanding of the evolving role of DJS, emphasizing treatment over punitive actions</a:t>
            </a:r>
            <a:endParaRPr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Educate families on the new juvenile laws and the supportive role of DJS</a:t>
            </a:r>
            <a:endParaRPr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Provide more child services that cater to non-delinquent youths in need</a:t>
            </a:r>
            <a:endParaRPr sz="1200">
              <a:solidFill>
                <a:srgbClr val="0D0D0D"/>
              </a:solidFill>
              <a:latin typeface="Poppins"/>
              <a:ea typeface="Poppins"/>
              <a:cs typeface="Poppins"/>
              <a:sym typeface="Poppins"/>
            </a:endParaRPr>
          </a:p>
          <a:p>
            <a:pPr indent="0" lvl="0" marL="0" rtl="0" algn="l">
              <a:spcBef>
                <a:spcPts val="0"/>
              </a:spcBef>
              <a:spcAft>
                <a:spcPts val="0"/>
              </a:spcAft>
              <a:buNone/>
            </a:pPr>
            <a:r>
              <a:rPr b="1" lang="en-US" sz="1200">
                <a:solidFill>
                  <a:srgbClr val="222222"/>
                </a:solidFill>
                <a:highlight>
                  <a:srgbClr val="FFFFFF"/>
                </a:highlight>
                <a:latin typeface="Poppins"/>
                <a:ea typeface="Poppins"/>
                <a:cs typeface="Poppins"/>
                <a:sym typeface="Poppins"/>
              </a:rPr>
              <a:t>Holistic Support Services</a:t>
            </a:r>
            <a:r>
              <a:rPr b="1" lang="en-US" sz="1200">
                <a:solidFill>
                  <a:srgbClr val="0D0D0D"/>
                </a:solidFill>
                <a:latin typeface="Poppins"/>
                <a:ea typeface="Poppins"/>
                <a:cs typeface="Poppins"/>
                <a:sym typeface="Poppins"/>
              </a:rPr>
              <a:t>:</a:t>
            </a:r>
            <a:endParaRPr b="1"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Address the comprehensive needs of children, including social, emotional, and behavioral aspects</a:t>
            </a:r>
            <a:endParaRPr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Expand parental knowledge on ensuring child safety and health</a:t>
            </a:r>
            <a:endParaRPr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Connect youths with local college and career opportunities to enhance their future prospects</a:t>
            </a:r>
            <a:endParaRPr sz="1200">
              <a:solidFill>
                <a:srgbClr val="0D0D0D"/>
              </a:solidFill>
              <a:latin typeface="Poppins"/>
              <a:ea typeface="Poppins"/>
              <a:cs typeface="Poppins"/>
              <a:sym typeface="Poppins"/>
            </a:endParaRPr>
          </a:p>
          <a:p>
            <a:pPr indent="0" lvl="0" marL="0" rtl="0" algn="l">
              <a:spcBef>
                <a:spcPts val="0"/>
              </a:spcBef>
              <a:spcAft>
                <a:spcPts val="0"/>
              </a:spcAft>
              <a:buNone/>
            </a:pPr>
            <a:r>
              <a:rPr b="1" lang="en-US" sz="1200">
                <a:solidFill>
                  <a:srgbClr val="0D0D0D"/>
                </a:solidFill>
                <a:latin typeface="Poppins"/>
                <a:ea typeface="Poppins"/>
                <a:cs typeface="Poppins"/>
                <a:sym typeface="Poppins"/>
              </a:rPr>
              <a:t>Enhanced Communication and Resource Awareness:</a:t>
            </a:r>
            <a:endParaRPr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Continue and expand efforts to create a central resource hub for organizations and families</a:t>
            </a:r>
            <a:endParaRPr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Ensure the community is aware of available resources, such as childcare and food banks</a:t>
            </a:r>
            <a:endParaRPr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Strengthen the Family Network’s role as a referral agent for professionals to refer individuals to appropriate services</a:t>
            </a:r>
            <a:endParaRPr sz="1200">
              <a:solidFill>
                <a:srgbClr val="0D0D0D"/>
              </a:solidFill>
              <a:latin typeface="Poppins"/>
              <a:ea typeface="Poppins"/>
              <a:cs typeface="Poppins"/>
              <a:sym typeface="Poppins"/>
            </a:endParaRPr>
          </a:p>
          <a:p>
            <a:pPr indent="0" lvl="0" marL="0" rtl="0" algn="l">
              <a:spcBef>
                <a:spcPts val="0"/>
              </a:spcBef>
              <a:spcAft>
                <a:spcPts val="0"/>
              </a:spcAft>
              <a:buNone/>
            </a:pPr>
            <a:r>
              <a:rPr b="1" lang="en-US" sz="1200">
                <a:solidFill>
                  <a:srgbClr val="0D0D0D"/>
                </a:solidFill>
                <a:latin typeface="Poppins"/>
                <a:ea typeface="Poppins"/>
                <a:cs typeface="Poppins"/>
                <a:sym typeface="Poppins"/>
              </a:rPr>
              <a:t>Training and Funding Utilization:</a:t>
            </a:r>
            <a:endParaRPr sz="1200">
              <a:solidFill>
                <a:srgbClr val="0D0D0D"/>
              </a:solidFill>
              <a:latin typeface="Poppins"/>
              <a:ea typeface="Poppins"/>
              <a:cs typeface="Poppins"/>
              <a:sym typeface="Poppins"/>
            </a:endParaRPr>
          </a:p>
          <a:p>
            <a:pPr indent="-381000" lvl="0" marL="609600" rtl="0" algn="l">
              <a:spcBef>
                <a:spcPts val="0"/>
              </a:spcBef>
              <a:spcAft>
                <a:spcPts val="0"/>
              </a:spcAft>
              <a:buClr>
                <a:srgbClr val="0D0D0D"/>
              </a:buClr>
              <a:buSzPts val="1200"/>
              <a:buFont typeface="Poppins"/>
              <a:buChar char="●"/>
            </a:pPr>
            <a:r>
              <a:rPr lang="en-US" sz="1200">
                <a:solidFill>
                  <a:srgbClr val="0D0D0D"/>
                </a:solidFill>
                <a:latin typeface="Poppins"/>
                <a:ea typeface="Poppins"/>
                <a:cs typeface="Poppins"/>
                <a:sym typeface="Poppins"/>
              </a:rPr>
              <a:t>Increase the usage of existing training and funding by better aligning them with the needs of the community</a:t>
            </a:r>
            <a:endParaRPr sz="12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Offer additional training sessions and funding opportunities to address gaps</a:t>
            </a:r>
            <a:endParaRPr sz="1300">
              <a:solidFill>
                <a:srgbClr val="0D0D0D"/>
              </a:solidFill>
              <a:latin typeface="Poppins"/>
              <a:ea typeface="Poppins"/>
              <a:cs typeface="Poppins"/>
              <a:sym typeface="Poppins"/>
            </a:endParaRPr>
          </a:p>
        </p:txBody>
      </p:sp>
      <p:cxnSp>
        <p:nvCxnSpPr>
          <p:cNvPr id="474" name="Google Shape;474;g2f0d78b0129_0_74"/>
          <p:cNvCxnSpPr/>
          <p:nvPr/>
        </p:nvCxnSpPr>
        <p:spPr>
          <a:xfrm flipH="1">
            <a:off x="6001825" y="1697942"/>
            <a:ext cx="13500" cy="5018400"/>
          </a:xfrm>
          <a:prstGeom prst="straightConnector1">
            <a:avLst/>
          </a:prstGeom>
          <a:noFill/>
          <a:ln cap="flat" cmpd="sng" w="9525">
            <a:solidFill>
              <a:schemeClr val="dk1"/>
            </a:solidFill>
            <a:prstDash val="solid"/>
            <a:round/>
            <a:headEnd len="med" w="med" type="none"/>
            <a:tailEnd len="med" w="med" type="none"/>
          </a:ln>
        </p:spPr>
      </p:cxnSp>
      <p:sp>
        <p:nvSpPr>
          <p:cNvPr id="475" name="Google Shape;475;g2f0d78b0129_0_74"/>
          <p:cNvSpPr txBox="1"/>
          <p:nvPr/>
        </p:nvSpPr>
        <p:spPr>
          <a:xfrm>
            <a:off x="6139533" y="1422692"/>
            <a:ext cx="5990100" cy="4448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300">
                <a:solidFill>
                  <a:srgbClr val="0D0D0D"/>
                </a:solidFill>
                <a:latin typeface="Poppins"/>
                <a:ea typeface="Poppins"/>
                <a:cs typeface="Poppins"/>
                <a:sym typeface="Poppins"/>
              </a:rPr>
              <a:t>Coordinating Youth Services: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Serve as a coordinating force behind county government youth services, ensuring synergy among different services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Facilitate cooperation and communication among various youth service providers</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Parent and Caregiver Engagement:</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Organize and promote information workshops for parents, especially through Calvert County Public School’s </a:t>
            </a:r>
            <a:r>
              <a:rPr lang="en-US" sz="1300">
                <a:solidFill>
                  <a:srgbClr val="0D0D0D"/>
                </a:solidFill>
                <a:latin typeface="Poppins"/>
                <a:ea typeface="Poppins"/>
                <a:cs typeface="Poppins"/>
                <a:sym typeface="Poppins"/>
                <a:extLst>
                  <a:ext uri="http://customooxmlschemas.google.com/">
                    <go:slidesCustomData xmlns:go="http://customooxmlschemas.google.com/" textRoundtripDataId="10"/>
                  </a:ext>
                </a:extLst>
              </a:rPr>
              <a:t>C</a:t>
            </a:r>
            <a:r>
              <a:rPr lang="en-US" sz="1300">
                <a:solidFill>
                  <a:srgbClr val="0D0D0D"/>
                </a:solidFill>
                <a:latin typeface="Poppins"/>
                <a:ea typeface="Poppins"/>
                <a:cs typeface="Poppins"/>
                <a:sym typeface="Poppins"/>
              </a:rPr>
              <a:t>itizen Advisory Committee</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Explore creative ways to engage with parents and caregivers outside of schools to expand awareness of resources</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Expanding Knowledge and Access: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Increase knowledge about available resources for youth and their families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Improve access to opportunities that support youth development, including education and career readiness</a:t>
            </a:r>
            <a:endParaRPr sz="1300">
              <a:solidFill>
                <a:srgbClr val="0D0D0D"/>
              </a:solidFill>
              <a:latin typeface="Poppins"/>
              <a:ea typeface="Poppins"/>
              <a:cs typeface="Poppins"/>
              <a:sym typeface="Poppins"/>
            </a:endParaRPr>
          </a:p>
          <a:p>
            <a:pPr indent="0" lvl="0" marL="0" rtl="0" algn="l">
              <a:spcBef>
                <a:spcPts val="0"/>
              </a:spcBef>
              <a:spcAft>
                <a:spcPts val="0"/>
              </a:spcAft>
              <a:buNone/>
            </a:pPr>
            <a:r>
              <a:rPr b="1" lang="en-US" sz="1300">
                <a:solidFill>
                  <a:srgbClr val="0D0D0D"/>
                </a:solidFill>
                <a:latin typeface="Poppins"/>
                <a:ea typeface="Poppins"/>
                <a:cs typeface="Poppins"/>
                <a:sym typeface="Poppins"/>
              </a:rPr>
              <a:t>Supporting Organizational Goals:</a:t>
            </a:r>
            <a:endParaRPr b="1"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Understand the specific goals of partner organizations and align Family Network initiatives to support these goals</a:t>
            </a:r>
            <a:endParaRPr sz="1300">
              <a:solidFill>
                <a:srgbClr val="0D0D0D"/>
              </a:solidFill>
              <a:latin typeface="Poppins"/>
              <a:ea typeface="Poppins"/>
              <a:cs typeface="Poppins"/>
              <a:sym typeface="Poppins"/>
            </a:endParaRPr>
          </a:p>
          <a:p>
            <a:pPr indent="-387350" lvl="0" marL="609600" rtl="0" algn="l">
              <a:spcBef>
                <a:spcPts val="0"/>
              </a:spcBef>
              <a:spcAft>
                <a:spcPts val="0"/>
              </a:spcAft>
              <a:buClr>
                <a:srgbClr val="0D0D0D"/>
              </a:buClr>
              <a:buSzPts val="1300"/>
              <a:buFont typeface="Poppins"/>
              <a:buChar char="●"/>
            </a:pPr>
            <a:r>
              <a:rPr lang="en-US" sz="1300">
                <a:solidFill>
                  <a:srgbClr val="0D0D0D"/>
                </a:solidFill>
                <a:latin typeface="Poppins"/>
                <a:ea typeface="Poppins"/>
                <a:cs typeface="Poppins"/>
                <a:sym typeface="Poppins"/>
              </a:rPr>
              <a:t>Foster deeper partnerships by addressing the unique needs and challenges faced by partner organizations</a:t>
            </a:r>
            <a:endParaRPr sz="1900"/>
          </a:p>
        </p:txBody>
      </p:sp>
      <p:sp>
        <p:nvSpPr>
          <p:cNvPr id="476" name="Google Shape;476;g2f0d78b0129_0_74"/>
          <p:cNvSpPr txBox="1"/>
          <p:nvPr/>
        </p:nvSpPr>
        <p:spPr>
          <a:xfrm>
            <a:off x="0" y="-17"/>
            <a:ext cx="2774400" cy="384900"/>
          </a:xfrm>
          <a:prstGeom prst="rect">
            <a:avLst/>
          </a:prstGeom>
          <a:solidFill>
            <a:srgbClr val="93C47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Key Informants</a:t>
            </a:r>
            <a:endParaRPr b="1" i="0" sz="1900" u="none" cap="none" strike="noStrike">
              <a:solidFill>
                <a:srgbClr val="FFFFFF"/>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2f0d78b0129_0_58"/>
          <p:cNvSpPr txBox="1"/>
          <p:nvPr/>
        </p:nvSpPr>
        <p:spPr>
          <a:xfrm>
            <a:off x="132133" y="523867"/>
            <a:ext cx="11859600" cy="8889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Considering the work you do and alignment with the Family Network’s mission, are there other ways the Family Network can support your goals and/or deepen its partnership with you?</a:t>
            </a:r>
            <a:endParaRPr b="0" i="0" sz="2400" u="none" cap="none" strike="noStrike">
              <a:solidFill>
                <a:srgbClr val="1F8EBD"/>
              </a:solidFill>
              <a:latin typeface="Poppins"/>
              <a:ea typeface="Poppins"/>
              <a:cs typeface="Poppins"/>
              <a:sym typeface="Poppins"/>
            </a:endParaRPr>
          </a:p>
        </p:txBody>
      </p:sp>
      <p:sp>
        <p:nvSpPr>
          <p:cNvPr id="482" name="Google Shape;482;g2f0d78b0129_0_58"/>
          <p:cNvSpPr txBox="1"/>
          <p:nvPr/>
        </p:nvSpPr>
        <p:spPr>
          <a:xfrm>
            <a:off x="190783" y="1798450"/>
            <a:ext cx="11742300" cy="4402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500">
                <a:solidFill>
                  <a:srgbClr val="0D0D0D"/>
                </a:solidFill>
                <a:latin typeface="Poppins"/>
                <a:ea typeface="Poppins"/>
                <a:cs typeface="Poppins"/>
                <a:sym typeface="Poppins"/>
              </a:rPr>
              <a:t>Enhanced Communication and Visibility:</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Use billboards to display lists of available resources and services</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Maintain a comprehensive website where all resources are centralized and easy to access</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Post in Facebook groups and other social media platforms to disseminate information</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Ensure that the 211 service is widely promoted as a centralized resource hub</a:t>
            </a:r>
            <a:endParaRPr sz="1500">
              <a:solidFill>
                <a:srgbClr val="0D0D0D"/>
              </a:solidFill>
              <a:latin typeface="Poppins"/>
              <a:ea typeface="Poppins"/>
              <a:cs typeface="Poppins"/>
              <a:sym typeface="Poppins"/>
            </a:endParaRPr>
          </a:p>
          <a:p>
            <a:pPr indent="0" lvl="0" marL="609600" rtl="0" algn="l">
              <a:spcBef>
                <a:spcPts val="0"/>
              </a:spcBef>
              <a:spcAft>
                <a:spcPts val="0"/>
              </a:spcAft>
              <a:buNone/>
            </a:pPr>
            <a:r>
              <a:t/>
            </a:r>
            <a:endParaRPr sz="1500">
              <a:solidFill>
                <a:srgbClr val="0D0D0D"/>
              </a:solidFill>
              <a:latin typeface="Poppins"/>
              <a:ea typeface="Poppins"/>
              <a:cs typeface="Poppins"/>
              <a:sym typeface="Poppins"/>
            </a:endParaRPr>
          </a:p>
          <a:p>
            <a:pPr indent="0" lvl="0" marL="0" rtl="0" algn="l">
              <a:spcBef>
                <a:spcPts val="0"/>
              </a:spcBef>
              <a:spcAft>
                <a:spcPts val="0"/>
              </a:spcAft>
              <a:buNone/>
            </a:pPr>
            <a:r>
              <a:rPr b="1" lang="en-US" sz="1500">
                <a:solidFill>
                  <a:srgbClr val="0D0D0D"/>
                </a:solidFill>
                <a:latin typeface="Poppins"/>
                <a:ea typeface="Poppins"/>
                <a:cs typeface="Poppins"/>
                <a:sym typeface="Poppins"/>
              </a:rPr>
              <a:t>Collaboration on Grant Writing and Funding:</a:t>
            </a:r>
            <a:endParaRPr b="1"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Continue collaborating with different providers, especially for grant writing purposes</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Work together to identify and apply for new grants that align with shared goals</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Dedicate resources to actively seek out and apply for grants that might otherwise be missed</a:t>
            </a:r>
            <a:endParaRPr sz="1500">
              <a:solidFill>
                <a:srgbClr val="0D0D0D"/>
              </a:solidFill>
              <a:latin typeface="Poppins"/>
              <a:ea typeface="Poppins"/>
              <a:cs typeface="Poppins"/>
              <a:sym typeface="Poppins"/>
            </a:endParaRPr>
          </a:p>
          <a:p>
            <a:pPr indent="0" lvl="0" marL="609600" rtl="0" algn="l">
              <a:spcBef>
                <a:spcPts val="0"/>
              </a:spcBef>
              <a:spcAft>
                <a:spcPts val="0"/>
              </a:spcAft>
              <a:buNone/>
            </a:pPr>
            <a:r>
              <a:t/>
            </a:r>
            <a:endParaRPr sz="1500">
              <a:solidFill>
                <a:srgbClr val="0D0D0D"/>
              </a:solidFill>
              <a:latin typeface="Poppins"/>
              <a:ea typeface="Poppins"/>
              <a:cs typeface="Poppins"/>
              <a:sym typeface="Poppins"/>
            </a:endParaRPr>
          </a:p>
          <a:p>
            <a:pPr indent="0" lvl="0" marL="0" rtl="0" algn="l">
              <a:spcBef>
                <a:spcPts val="0"/>
              </a:spcBef>
              <a:spcAft>
                <a:spcPts val="0"/>
              </a:spcAft>
              <a:buNone/>
            </a:pPr>
            <a:r>
              <a:rPr b="1" lang="en-US" sz="1500">
                <a:solidFill>
                  <a:srgbClr val="0D0D0D"/>
                </a:solidFill>
                <a:latin typeface="Poppins"/>
                <a:ea typeface="Poppins"/>
                <a:cs typeface="Poppins"/>
                <a:sym typeface="Poppins"/>
              </a:rPr>
              <a:t>Addressing Digital Barriers:</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Collaborate to help community members overcome digital barriers to accessing government portals</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Offer support and training to improve digital literacy skills among residents</a:t>
            </a:r>
            <a:endParaRPr sz="1500">
              <a:solidFill>
                <a:srgbClr val="0D0D0D"/>
              </a:solidFill>
              <a:latin typeface="Poppins"/>
              <a:ea typeface="Poppins"/>
              <a:cs typeface="Poppins"/>
              <a:sym typeface="Poppins"/>
            </a:endParaRPr>
          </a:p>
          <a:p>
            <a:pPr indent="0" lvl="0" marL="0" rtl="0" algn="l">
              <a:spcBef>
                <a:spcPts val="0"/>
              </a:spcBef>
              <a:spcAft>
                <a:spcPts val="0"/>
              </a:spcAft>
              <a:buNone/>
            </a:pPr>
            <a:r>
              <a:t/>
            </a:r>
            <a:endParaRPr sz="1500">
              <a:solidFill>
                <a:srgbClr val="0D0D0D"/>
              </a:solidFill>
              <a:latin typeface="Poppins"/>
              <a:ea typeface="Poppins"/>
              <a:cs typeface="Poppins"/>
              <a:sym typeface="Poppins"/>
            </a:endParaRPr>
          </a:p>
          <a:p>
            <a:pPr indent="0" lvl="0" marL="0" rtl="0" algn="l">
              <a:spcBef>
                <a:spcPts val="0"/>
              </a:spcBef>
              <a:spcAft>
                <a:spcPts val="0"/>
              </a:spcAft>
              <a:buNone/>
            </a:pPr>
            <a:r>
              <a:rPr b="1" lang="en-US" sz="1500">
                <a:solidFill>
                  <a:srgbClr val="0D0D0D"/>
                </a:solidFill>
                <a:latin typeface="Poppins"/>
                <a:ea typeface="Poppins"/>
                <a:cs typeface="Poppins"/>
                <a:sym typeface="Poppins"/>
              </a:rPr>
              <a:t>Promoting Collective Impact:</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Emphasize common goals and work towards collective solutions to community challenges</a:t>
            </a:r>
            <a:endParaRPr sz="1500">
              <a:solidFill>
                <a:srgbClr val="0D0D0D"/>
              </a:solidFill>
              <a:latin typeface="Poppins"/>
              <a:ea typeface="Poppins"/>
              <a:cs typeface="Poppins"/>
              <a:sym typeface="Poppins"/>
            </a:endParaRPr>
          </a:p>
          <a:p>
            <a:pPr indent="-400050" lvl="0" marL="609600" rtl="0" algn="l">
              <a:spcBef>
                <a:spcPts val="0"/>
              </a:spcBef>
              <a:spcAft>
                <a:spcPts val="0"/>
              </a:spcAft>
              <a:buClr>
                <a:srgbClr val="0D0D0D"/>
              </a:buClr>
              <a:buSzPts val="1500"/>
              <a:buFont typeface="Poppins"/>
              <a:buChar char="●"/>
            </a:pPr>
            <a:r>
              <a:rPr lang="en-US" sz="1500">
                <a:solidFill>
                  <a:srgbClr val="0D0D0D"/>
                </a:solidFill>
                <a:latin typeface="Poppins"/>
                <a:ea typeface="Poppins"/>
                <a:cs typeface="Poppins"/>
                <a:sym typeface="Poppins"/>
              </a:rPr>
              <a:t>Foster a culture of collaboration where all programs contribute to shared outcomes</a:t>
            </a:r>
            <a:endParaRPr sz="1500">
              <a:solidFill>
                <a:srgbClr val="0D0D0D"/>
              </a:solidFill>
              <a:latin typeface="Poppins"/>
              <a:ea typeface="Poppins"/>
              <a:cs typeface="Poppins"/>
              <a:sym typeface="Poppins"/>
            </a:endParaRPr>
          </a:p>
        </p:txBody>
      </p:sp>
      <p:sp>
        <p:nvSpPr>
          <p:cNvPr id="483" name="Google Shape;483;g2f0d78b0129_0_58"/>
          <p:cNvSpPr txBox="1"/>
          <p:nvPr/>
        </p:nvSpPr>
        <p:spPr>
          <a:xfrm>
            <a:off x="0" y="95967"/>
            <a:ext cx="31137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Focus Group - IAC</a:t>
            </a:r>
            <a:endParaRPr b="1" i="0" sz="1900" u="none" cap="none" strike="noStrike">
              <a:solidFill>
                <a:srgbClr val="FFFFFF"/>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f0d78b0129_0_37"/>
          <p:cNvSpPr txBox="1"/>
          <p:nvPr/>
        </p:nvSpPr>
        <p:spPr>
          <a:xfrm>
            <a:off x="279533" y="3611800"/>
            <a:ext cx="5045700" cy="8889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Views on Mental Health Issues Among Peers and Community</a:t>
            </a:r>
            <a:endParaRPr b="0" i="0" sz="2400" u="none" cap="none" strike="noStrike">
              <a:solidFill>
                <a:srgbClr val="1F8EBD"/>
              </a:solidFill>
              <a:latin typeface="Poppins"/>
              <a:ea typeface="Poppins"/>
              <a:cs typeface="Poppins"/>
              <a:sym typeface="Poppins"/>
            </a:endParaRPr>
          </a:p>
        </p:txBody>
      </p:sp>
      <p:sp>
        <p:nvSpPr>
          <p:cNvPr id="489" name="Google Shape;489;g2f0d78b0129_0_37"/>
          <p:cNvSpPr txBox="1"/>
          <p:nvPr/>
        </p:nvSpPr>
        <p:spPr>
          <a:xfrm>
            <a:off x="472133" y="4500675"/>
            <a:ext cx="4853100" cy="18162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Seen as an embarrassment</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Need to normalize seeking help to reduce stigma</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Belief that if more people used services, it would reduce embarrassment</a:t>
            </a:r>
            <a:endParaRPr sz="1700">
              <a:solidFill>
                <a:srgbClr val="0D0D0D"/>
              </a:solidFill>
              <a:latin typeface="Poppins"/>
              <a:ea typeface="Poppins"/>
              <a:cs typeface="Poppins"/>
              <a:sym typeface="Poppins"/>
            </a:endParaRPr>
          </a:p>
        </p:txBody>
      </p:sp>
      <p:sp>
        <p:nvSpPr>
          <p:cNvPr id="490" name="Google Shape;490;g2f0d78b0129_0_37"/>
          <p:cNvSpPr txBox="1"/>
          <p:nvPr/>
        </p:nvSpPr>
        <p:spPr>
          <a:xfrm>
            <a:off x="6096000" y="4271233"/>
            <a:ext cx="59901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t/>
            </a:r>
            <a:endParaRPr sz="1900"/>
          </a:p>
        </p:txBody>
      </p:sp>
      <p:sp>
        <p:nvSpPr>
          <p:cNvPr id="491" name="Google Shape;491;g2f0d78b0129_0_37"/>
          <p:cNvSpPr txBox="1"/>
          <p:nvPr/>
        </p:nvSpPr>
        <p:spPr>
          <a:xfrm>
            <a:off x="0" y="95967"/>
            <a:ext cx="56325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Youth Insights - 5th - 9th Grade</a:t>
            </a:r>
            <a:endParaRPr b="1" i="0" sz="1900" u="none" cap="none" strike="noStrike">
              <a:solidFill>
                <a:srgbClr val="FFFFFF"/>
              </a:solidFill>
              <a:latin typeface="Poppins"/>
              <a:ea typeface="Poppins"/>
              <a:cs typeface="Poppins"/>
              <a:sym typeface="Poppins"/>
            </a:endParaRPr>
          </a:p>
        </p:txBody>
      </p:sp>
      <p:sp>
        <p:nvSpPr>
          <p:cNvPr id="492" name="Google Shape;492;g2f0d78b0129_0_37"/>
          <p:cNvSpPr txBox="1"/>
          <p:nvPr/>
        </p:nvSpPr>
        <p:spPr>
          <a:xfrm>
            <a:off x="279533" y="932233"/>
            <a:ext cx="5045700" cy="8889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Familiarity with Behavioral Health Services for Teens</a:t>
            </a:r>
            <a:endParaRPr b="0" i="0" sz="2400" u="none" cap="none" strike="noStrike">
              <a:solidFill>
                <a:srgbClr val="1F8EBD"/>
              </a:solidFill>
              <a:latin typeface="Poppins"/>
              <a:ea typeface="Poppins"/>
              <a:cs typeface="Poppins"/>
              <a:sym typeface="Poppins"/>
            </a:endParaRPr>
          </a:p>
        </p:txBody>
      </p:sp>
      <p:sp>
        <p:nvSpPr>
          <p:cNvPr id="493" name="Google Shape;493;g2f0d78b0129_0_37"/>
          <p:cNvSpPr txBox="1"/>
          <p:nvPr/>
        </p:nvSpPr>
        <p:spPr>
          <a:xfrm>
            <a:off x="604367" y="1821117"/>
            <a:ext cx="4853100" cy="10314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Limited familiarity</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Some awareness of therapists and doctors</a:t>
            </a:r>
            <a:endParaRPr sz="1700">
              <a:solidFill>
                <a:srgbClr val="0D0D0D"/>
              </a:solidFill>
              <a:latin typeface="Poppins"/>
              <a:ea typeface="Poppins"/>
              <a:cs typeface="Poppins"/>
              <a:sym typeface="Poppins"/>
            </a:endParaRPr>
          </a:p>
        </p:txBody>
      </p:sp>
      <p:sp>
        <p:nvSpPr>
          <p:cNvPr id="494" name="Google Shape;494;g2f0d78b0129_0_37"/>
          <p:cNvSpPr txBox="1"/>
          <p:nvPr/>
        </p:nvSpPr>
        <p:spPr>
          <a:xfrm>
            <a:off x="6206167" y="932233"/>
            <a:ext cx="5045700" cy="5337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Feelings of Safety at School</a:t>
            </a:r>
            <a:endParaRPr b="0" i="0" sz="2400" u="none" cap="none" strike="noStrike">
              <a:solidFill>
                <a:srgbClr val="1F8EBD"/>
              </a:solidFill>
              <a:latin typeface="Poppins"/>
              <a:ea typeface="Poppins"/>
              <a:cs typeface="Poppins"/>
              <a:sym typeface="Poppins"/>
            </a:endParaRPr>
          </a:p>
        </p:txBody>
      </p:sp>
      <p:sp>
        <p:nvSpPr>
          <p:cNvPr id="495" name="Google Shape;495;g2f0d78b0129_0_37"/>
          <p:cNvSpPr txBox="1"/>
          <p:nvPr/>
        </p:nvSpPr>
        <p:spPr>
          <a:xfrm>
            <a:off x="6302367" y="3611783"/>
            <a:ext cx="5045700" cy="8889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Ineffective Health and Safety Measures in School</a:t>
            </a:r>
            <a:endParaRPr b="0" i="0" sz="2400" u="none" cap="none" strike="noStrike">
              <a:solidFill>
                <a:srgbClr val="1F8EBD"/>
              </a:solidFill>
              <a:latin typeface="Poppins"/>
              <a:ea typeface="Poppins"/>
              <a:cs typeface="Poppins"/>
              <a:sym typeface="Poppins"/>
            </a:endParaRPr>
          </a:p>
        </p:txBody>
      </p:sp>
      <p:sp>
        <p:nvSpPr>
          <p:cNvPr id="496" name="Google Shape;496;g2f0d78b0129_0_37"/>
          <p:cNvSpPr txBox="1"/>
          <p:nvPr/>
        </p:nvSpPr>
        <p:spPr>
          <a:xfrm>
            <a:off x="6398667" y="4500700"/>
            <a:ext cx="4853100" cy="12930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Education on vaping and drugs perceived as ineffective</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Many students disregard anti-drug/vaping messages</a:t>
            </a:r>
            <a:endParaRPr sz="1700">
              <a:solidFill>
                <a:srgbClr val="0D0D0D"/>
              </a:solidFill>
              <a:latin typeface="Poppins"/>
              <a:ea typeface="Poppins"/>
              <a:cs typeface="Poppins"/>
              <a:sym typeface="Poppins"/>
            </a:endParaRPr>
          </a:p>
        </p:txBody>
      </p:sp>
      <p:sp>
        <p:nvSpPr>
          <p:cNvPr id="497" name="Google Shape;497;g2f0d78b0129_0_37"/>
          <p:cNvSpPr txBox="1"/>
          <p:nvPr/>
        </p:nvSpPr>
        <p:spPr>
          <a:xfrm>
            <a:off x="6590825" y="1465925"/>
            <a:ext cx="4853100" cy="15546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Some feel very safe</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Some concerns around physical safety within middle school (</a:t>
            </a:r>
            <a:r>
              <a:rPr lang="en-US" sz="1700">
                <a:solidFill>
                  <a:srgbClr val="222222"/>
                </a:solidFill>
                <a:highlight>
                  <a:srgbClr val="FFFFFF"/>
                </a:highlight>
                <a:latin typeface="Poppins"/>
                <a:ea typeface="Poppins"/>
                <a:cs typeface="Poppins"/>
                <a:sym typeface="Poppins"/>
              </a:rPr>
              <a:t>e.g. bugs, water damage, and rats in school buildings)</a:t>
            </a:r>
            <a:endParaRPr sz="1700">
              <a:solidFill>
                <a:srgbClr val="0D0D0D"/>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2f0d78b0129_0_24"/>
          <p:cNvSpPr txBox="1"/>
          <p:nvPr/>
        </p:nvSpPr>
        <p:spPr>
          <a:xfrm>
            <a:off x="137067" y="943400"/>
            <a:ext cx="5045700" cy="8889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Ideal School Climate</a:t>
            </a:r>
            <a:endParaRPr b="0" i="0" sz="2400" u="none" cap="none" strike="noStrike">
              <a:solidFill>
                <a:srgbClr val="1F8EBD"/>
              </a:solidFill>
              <a:latin typeface="Poppins"/>
              <a:ea typeface="Poppins"/>
              <a:cs typeface="Poppins"/>
              <a:sym typeface="Poppins"/>
            </a:endParaRPr>
          </a:p>
        </p:txBody>
      </p:sp>
      <p:sp>
        <p:nvSpPr>
          <p:cNvPr id="503" name="Google Shape;503;g2f0d78b0129_0_24"/>
          <p:cNvSpPr txBox="1"/>
          <p:nvPr/>
        </p:nvSpPr>
        <p:spPr>
          <a:xfrm>
            <a:off x="233367" y="1358258"/>
            <a:ext cx="4853100" cy="12930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Teachers being nicer and more knowledgeable</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Fair treatment and consistent rule enforcement </a:t>
            </a:r>
            <a:endParaRPr sz="1700">
              <a:solidFill>
                <a:srgbClr val="0D0D0D"/>
              </a:solidFill>
              <a:latin typeface="Poppins"/>
              <a:ea typeface="Poppins"/>
              <a:cs typeface="Poppins"/>
              <a:sym typeface="Poppins"/>
            </a:endParaRPr>
          </a:p>
        </p:txBody>
      </p:sp>
      <p:sp>
        <p:nvSpPr>
          <p:cNvPr id="504" name="Google Shape;504;g2f0d78b0129_0_24"/>
          <p:cNvSpPr txBox="1"/>
          <p:nvPr/>
        </p:nvSpPr>
        <p:spPr>
          <a:xfrm>
            <a:off x="6000600" y="2085083"/>
            <a:ext cx="59901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t/>
            </a:r>
            <a:endParaRPr sz="1900"/>
          </a:p>
        </p:txBody>
      </p:sp>
      <p:sp>
        <p:nvSpPr>
          <p:cNvPr id="505" name="Google Shape;505;g2f0d78b0129_0_24"/>
          <p:cNvSpPr txBox="1"/>
          <p:nvPr/>
        </p:nvSpPr>
        <p:spPr>
          <a:xfrm>
            <a:off x="6000600" y="1358250"/>
            <a:ext cx="5045700" cy="8889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Additional Community Improvements</a:t>
            </a:r>
            <a:endParaRPr b="1" sz="2400">
              <a:solidFill>
                <a:srgbClr val="1F8EBD"/>
              </a:solidFill>
              <a:latin typeface="Poppins"/>
              <a:ea typeface="Poppins"/>
              <a:cs typeface="Poppins"/>
              <a:sym typeface="Poppins"/>
            </a:endParaRPr>
          </a:p>
        </p:txBody>
      </p:sp>
      <p:sp>
        <p:nvSpPr>
          <p:cNvPr id="506" name="Google Shape;506;g2f0d78b0129_0_24"/>
          <p:cNvSpPr txBox="1"/>
          <p:nvPr/>
        </p:nvSpPr>
        <p:spPr>
          <a:xfrm>
            <a:off x="137067" y="3162150"/>
            <a:ext cx="5045700" cy="533700"/>
          </a:xfrm>
          <a:prstGeom prst="rect">
            <a:avLst/>
          </a:prstGeom>
          <a:noFill/>
          <a:ln>
            <a:noFill/>
          </a:ln>
        </p:spPr>
        <p:txBody>
          <a:bodyPr anchorCtr="0" anchor="t" bIns="0" lIns="0" spcFirstLastPara="1" rIns="0" wrap="square" tIns="12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1F8EBD"/>
                </a:solidFill>
                <a:latin typeface="Poppins"/>
                <a:ea typeface="Poppins"/>
                <a:cs typeface="Poppins"/>
                <a:sym typeface="Poppins"/>
              </a:rPr>
              <a:t>Fair Enforcement of Rules</a:t>
            </a:r>
            <a:endParaRPr b="0" i="0" sz="2400" u="none" cap="none" strike="noStrike">
              <a:solidFill>
                <a:srgbClr val="1F8EBD"/>
              </a:solidFill>
              <a:latin typeface="Poppins"/>
              <a:ea typeface="Poppins"/>
              <a:cs typeface="Poppins"/>
              <a:sym typeface="Poppins"/>
            </a:endParaRPr>
          </a:p>
        </p:txBody>
      </p:sp>
      <p:sp>
        <p:nvSpPr>
          <p:cNvPr id="507" name="Google Shape;507;g2f0d78b0129_0_24"/>
          <p:cNvSpPr txBox="1"/>
          <p:nvPr/>
        </p:nvSpPr>
        <p:spPr>
          <a:xfrm>
            <a:off x="233367" y="3701350"/>
            <a:ext cx="4853100" cy="23397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Concerns about inconsistent enforcement (dress code)</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Issues with follow-through on support for students with special needs</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Desire for equal treatment regardless of mental/behavioral health issues</a:t>
            </a:r>
            <a:endParaRPr sz="1700">
              <a:solidFill>
                <a:srgbClr val="0D0D0D"/>
              </a:solidFill>
              <a:latin typeface="Poppins"/>
              <a:ea typeface="Poppins"/>
              <a:cs typeface="Poppins"/>
              <a:sym typeface="Poppins"/>
            </a:endParaRPr>
          </a:p>
        </p:txBody>
      </p:sp>
      <p:sp>
        <p:nvSpPr>
          <p:cNvPr id="508" name="Google Shape;508;g2f0d78b0129_0_24"/>
          <p:cNvSpPr txBox="1"/>
          <p:nvPr/>
        </p:nvSpPr>
        <p:spPr>
          <a:xfrm>
            <a:off x="6357100" y="2247158"/>
            <a:ext cx="4853100" cy="3124500"/>
          </a:xfrm>
          <a:prstGeom prst="rect">
            <a:avLst/>
          </a:prstGeom>
          <a:noFill/>
          <a:ln>
            <a:noFill/>
          </a:ln>
        </p:spPr>
        <p:txBody>
          <a:bodyPr anchorCtr="0" anchor="t" bIns="121900" lIns="121900" spcFirstLastPara="1" rIns="121900" wrap="square" tIns="121900">
            <a:spAutoFit/>
          </a:bodyPr>
          <a:lstStyle/>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Addressing racism</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Affordable housing</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More recreational facilities and activities</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Improved infrastructure (sidewalks, bike lanes)</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Safe spaces for recreation</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Anti-bullying measures</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More affordable cost of living</a:t>
            </a:r>
            <a:endParaRPr sz="1700">
              <a:solidFill>
                <a:srgbClr val="0D0D0D"/>
              </a:solidFill>
              <a:latin typeface="Poppins"/>
              <a:ea typeface="Poppins"/>
              <a:cs typeface="Poppins"/>
              <a:sym typeface="Poppins"/>
            </a:endParaRPr>
          </a:p>
          <a:p>
            <a:pPr indent="-412750" lvl="0" marL="609600" rtl="0" algn="l">
              <a:spcBef>
                <a:spcPts val="0"/>
              </a:spcBef>
              <a:spcAft>
                <a:spcPts val="0"/>
              </a:spcAft>
              <a:buClr>
                <a:srgbClr val="0D0D0D"/>
              </a:buClr>
              <a:buSzPts val="1700"/>
              <a:buFont typeface="Poppins"/>
              <a:buChar char="●"/>
            </a:pPr>
            <a:r>
              <a:rPr lang="en-US" sz="1700">
                <a:solidFill>
                  <a:srgbClr val="0D0D0D"/>
                </a:solidFill>
                <a:latin typeface="Poppins"/>
                <a:ea typeface="Poppins"/>
                <a:cs typeface="Poppins"/>
                <a:sym typeface="Poppins"/>
              </a:rPr>
              <a:t>Better recreational opportunities for all ages</a:t>
            </a:r>
            <a:endParaRPr sz="1700">
              <a:solidFill>
                <a:srgbClr val="0D0D0D"/>
              </a:solidFill>
              <a:latin typeface="Poppins"/>
              <a:ea typeface="Poppins"/>
              <a:cs typeface="Poppins"/>
              <a:sym typeface="Poppins"/>
            </a:endParaRPr>
          </a:p>
        </p:txBody>
      </p:sp>
      <p:sp>
        <p:nvSpPr>
          <p:cNvPr id="509" name="Google Shape;509;g2f0d78b0129_0_24"/>
          <p:cNvSpPr txBox="1"/>
          <p:nvPr/>
        </p:nvSpPr>
        <p:spPr>
          <a:xfrm>
            <a:off x="0" y="220350"/>
            <a:ext cx="5632500" cy="384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96063"/>
              </a:buClr>
              <a:buSzPts val="4400"/>
              <a:buFont typeface="Poppins"/>
              <a:buNone/>
            </a:pPr>
            <a:r>
              <a:rPr b="1" lang="en-US" sz="1900">
                <a:solidFill>
                  <a:srgbClr val="FFFFFF"/>
                </a:solidFill>
                <a:latin typeface="Poppins"/>
                <a:ea typeface="Poppins"/>
                <a:cs typeface="Poppins"/>
                <a:sym typeface="Poppins"/>
              </a:rPr>
              <a:t>Youth Insights - 5th - 9th Grade</a:t>
            </a:r>
            <a:endParaRPr b="1" i="0" sz="1900" u="none" cap="none" strike="noStrike">
              <a:solidFill>
                <a:srgbClr val="FFFFFF"/>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4" name="Shape 514"/>
        <p:cNvGrpSpPr/>
        <p:nvPr/>
      </p:nvGrpSpPr>
      <p:grpSpPr>
        <a:xfrm>
          <a:off x="0" y="0"/>
          <a:ext cx="0" cy="0"/>
          <a:chOff x="0" y="0"/>
          <a:chExt cx="0" cy="0"/>
        </a:xfrm>
      </p:grpSpPr>
      <p:sp>
        <p:nvSpPr>
          <p:cNvPr id="515" name="Google Shape;515;g2ef844a6a83_0_761"/>
          <p:cNvSpPr txBox="1"/>
          <p:nvPr>
            <p:ph type="ctrTitle"/>
          </p:nvPr>
        </p:nvSpPr>
        <p:spPr>
          <a:xfrm>
            <a:off x="95025" y="332600"/>
            <a:ext cx="5971200" cy="1267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620"/>
              <a:buNone/>
            </a:pPr>
            <a:r>
              <a:rPr b="1" lang="en-US" sz="4700">
                <a:solidFill>
                  <a:srgbClr val="0074A2"/>
                </a:solidFill>
              </a:rPr>
              <a:t>Quantitative Input Gathering</a:t>
            </a:r>
            <a:endParaRPr b="1" sz="4700">
              <a:solidFill>
                <a:srgbClr val="0074A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g2e4c145b5fc_0_18"/>
          <p:cNvPicPr preferRelativeResize="0"/>
          <p:nvPr/>
        </p:nvPicPr>
        <p:blipFill rotWithShape="1">
          <a:blip r:embed="rId3">
            <a:alphaModFix/>
          </a:blip>
          <a:srcRect b="4137" l="0" r="0" t="10908"/>
          <a:stretch/>
        </p:blipFill>
        <p:spPr>
          <a:xfrm>
            <a:off x="0" y="0"/>
            <a:ext cx="12192000" cy="6858001"/>
          </a:xfrm>
          <a:prstGeom prst="rect">
            <a:avLst/>
          </a:prstGeom>
          <a:noFill/>
          <a:ln>
            <a:noFill/>
          </a:ln>
        </p:spPr>
      </p:pic>
      <p:sp>
        <p:nvSpPr>
          <p:cNvPr id="522" name="Google Shape;522;g2e4c145b5fc_0_18"/>
          <p:cNvSpPr txBox="1"/>
          <p:nvPr>
            <p:ph type="title"/>
          </p:nvPr>
        </p:nvSpPr>
        <p:spPr>
          <a:xfrm>
            <a:off x="0" y="4549900"/>
            <a:ext cx="12192000" cy="1325700"/>
          </a:xfrm>
          <a:prstGeom prst="rect">
            <a:avLst/>
          </a:prstGeom>
          <a:solidFill>
            <a:srgbClr val="FFFFFF">
              <a:alpha val="64313"/>
            </a:srgbClr>
          </a:solidFill>
          <a:ln cap="flat" cmpd="sng" w="9525">
            <a:solidFill>
              <a:srgbClr val="0074A2"/>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6000">
                <a:solidFill>
                  <a:srgbClr val="0074A2"/>
                </a:solidFill>
                <a:latin typeface="Poppins"/>
                <a:ea typeface="Poppins"/>
                <a:cs typeface="Poppins"/>
                <a:sym typeface="Poppins"/>
              </a:rPr>
              <a:t>Babies Born Healthy</a:t>
            </a:r>
            <a:endParaRPr b="1" sz="6000">
              <a:solidFill>
                <a:srgbClr val="0074A2"/>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2ee2ffef109_0_18"/>
          <p:cNvSpPr txBox="1"/>
          <p:nvPr/>
        </p:nvSpPr>
        <p:spPr>
          <a:xfrm>
            <a:off x="298175" y="862900"/>
            <a:ext cx="11655900" cy="526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a:solidFill>
                  <a:schemeClr val="dk1"/>
                </a:solidFill>
                <a:latin typeface="Poppins"/>
                <a:ea typeface="Poppins"/>
                <a:cs typeface="Poppins"/>
                <a:sym typeface="Poppins"/>
              </a:rPr>
              <a:t>Babies Born Healthy</a:t>
            </a:r>
            <a:r>
              <a:rPr lang="en-US">
                <a:solidFill>
                  <a:schemeClr val="dk1"/>
                </a:solidFill>
                <a:latin typeface="Poppins"/>
                <a:ea typeface="Poppins"/>
                <a:cs typeface="Poppins"/>
                <a:sym typeface="Poppins"/>
              </a:rPr>
              <a:t> have a better start in life, with reduced risks of immediate and long-term health complications. Healthy births typically result in lower healthcare costs and reduced strain on medical resources. Healthy starts positively impact a child's physical, cognitive, and emotional development, which can affect success in school, social interactions, and overall quality of life. On a broader scale, improving birth outcomes is crucial for reducing infant mortality rates and addressing health disparities in communities.</a:t>
            </a:r>
            <a:br>
              <a:rPr lang="en-US">
                <a:solidFill>
                  <a:schemeClr val="dk1"/>
                </a:solidFill>
                <a:latin typeface="Poppins"/>
                <a:ea typeface="Poppins"/>
                <a:cs typeface="Poppins"/>
                <a:sym typeface="Poppins"/>
              </a:rPr>
            </a:br>
            <a:endParaRPr>
              <a:solidFill>
                <a:schemeClr val="dk1"/>
              </a:solidFill>
              <a:latin typeface="Poppins"/>
              <a:ea typeface="Poppins"/>
              <a:cs typeface="Poppins"/>
              <a:sym typeface="Poppins"/>
            </a:endParaRPr>
          </a:p>
          <a:p>
            <a:pPr indent="0" lvl="0" marL="0" marR="0" rtl="0" algn="l">
              <a:lnSpc>
                <a:spcPct val="100000"/>
              </a:lnSpc>
              <a:spcBef>
                <a:spcPts val="0"/>
              </a:spcBef>
              <a:spcAft>
                <a:spcPts val="0"/>
              </a:spcAft>
              <a:buNone/>
            </a:pPr>
            <a:r>
              <a:rPr lang="en-US">
                <a:solidFill>
                  <a:schemeClr val="dk1"/>
                </a:solidFill>
                <a:latin typeface="Poppins"/>
                <a:ea typeface="Poppins"/>
                <a:cs typeface="Poppins"/>
                <a:sym typeface="Poppins"/>
              </a:rPr>
              <a:t>L</a:t>
            </a:r>
            <a:r>
              <a:rPr lang="en-US">
                <a:solidFill>
                  <a:schemeClr val="dk1"/>
                </a:solidFill>
                <a:latin typeface="Poppins"/>
                <a:ea typeface="Poppins"/>
                <a:cs typeface="Poppins"/>
                <a:sym typeface="Poppins"/>
              </a:rPr>
              <a:t>ooking specifically at babies being born in Calvert County, the data highlighted some concerning disparities and trends in maternal and infant health: </a:t>
            </a:r>
            <a:br>
              <a:rPr lang="en-US">
                <a:solidFill>
                  <a:schemeClr val="dk1"/>
                </a:solidFill>
                <a:latin typeface="Poppins"/>
                <a:ea typeface="Poppins"/>
                <a:cs typeface="Poppins"/>
                <a:sym typeface="Poppins"/>
              </a:rPr>
            </a:br>
            <a:endParaRPr>
              <a:solidFill>
                <a:schemeClr val="dk1"/>
              </a:solidFill>
              <a:latin typeface="Poppins"/>
              <a:ea typeface="Poppins"/>
              <a:cs typeface="Poppins"/>
              <a:sym typeface="Poppins"/>
            </a:endParaRPr>
          </a:p>
          <a:p>
            <a:pPr indent="-317500" lvl="0" marL="457200" marR="0" rtl="0" algn="l">
              <a:lnSpc>
                <a:spcPct val="100000"/>
              </a:lnSpc>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Black mothers experienced over twice the rate of low birth weight babies compared to other groups from 2018-2020</a:t>
            </a:r>
            <a:endParaRPr>
              <a:solidFill>
                <a:schemeClr val="dk1"/>
              </a:solidFill>
              <a:latin typeface="Poppins"/>
              <a:ea typeface="Poppins"/>
              <a:cs typeface="Poppins"/>
              <a:sym typeface="Poppins"/>
            </a:endParaRPr>
          </a:p>
          <a:p>
            <a:pPr indent="-317500" lvl="0" marL="457200" marR="0" rtl="0" algn="l">
              <a:lnSpc>
                <a:spcPct val="100000"/>
              </a:lnSpc>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Black/African American and Hispanic mothers were significantly less likely to receive prenatal care compared to White mothers</a:t>
            </a:r>
            <a:endParaRPr>
              <a:solidFill>
                <a:schemeClr val="dk1"/>
              </a:solidFill>
              <a:latin typeface="Poppins"/>
              <a:ea typeface="Poppins"/>
              <a:cs typeface="Poppins"/>
              <a:sym typeface="Poppins"/>
            </a:endParaRPr>
          </a:p>
          <a:p>
            <a:pPr indent="-317500" lvl="0" marL="457200" marR="0" rtl="0" algn="l">
              <a:lnSpc>
                <a:spcPct val="100000"/>
              </a:lnSpc>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Infant mortality rates have been increasing since 2017</a:t>
            </a:r>
            <a:br>
              <a:rPr lang="en-US">
                <a:solidFill>
                  <a:schemeClr val="dk1"/>
                </a:solidFill>
                <a:latin typeface="Poppins"/>
                <a:ea typeface="Poppins"/>
                <a:cs typeface="Poppins"/>
                <a:sym typeface="Poppins"/>
              </a:rPr>
            </a:br>
            <a:endParaRPr>
              <a:solidFill>
                <a:schemeClr val="dk1"/>
              </a:solidFill>
              <a:latin typeface="Poppins"/>
              <a:ea typeface="Poppins"/>
              <a:cs typeface="Poppins"/>
              <a:sym typeface="Poppins"/>
            </a:endParaRPr>
          </a:p>
          <a:p>
            <a:pPr indent="0" lvl="0" marL="0" rtl="0" algn="l">
              <a:spcBef>
                <a:spcPts val="0"/>
              </a:spcBef>
              <a:spcAft>
                <a:spcPts val="0"/>
              </a:spcAft>
              <a:buNone/>
            </a:pPr>
            <a:r>
              <a:rPr lang="en-US">
                <a:solidFill>
                  <a:schemeClr val="dk1"/>
                </a:solidFill>
                <a:latin typeface="Poppins"/>
                <a:ea typeface="Poppins"/>
                <a:cs typeface="Poppins"/>
                <a:sym typeface="Poppins"/>
              </a:rPr>
              <a:t>These statistics reveal persistent racial disparities in maternal and infant health outcomes. Black and Hispanic mothers in Calvert County are less likely to get adequate prenatal care and more likely to have babies with low birth weight, reflecting systemic and other barriers to accessing care.  </a:t>
            </a:r>
            <a:endParaRPr>
              <a:solidFill>
                <a:schemeClr val="dk1"/>
              </a:solidFill>
              <a:latin typeface="Poppins"/>
              <a:ea typeface="Poppins"/>
              <a:cs typeface="Poppins"/>
              <a:sym typeface="Poppins"/>
            </a:endParaRPr>
          </a:p>
          <a:p>
            <a:pPr indent="0" lvl="0" marL="0" rtl="0" algn="l">
              <a:spcBef>
                <a:spcPts val="0"/>
              </a:spcBef>
              <a:spcAft>
                <a:spcPts val="0"/>
              </a:spcAft>
              <a:buNone/>
            </a:pPr>
            <a:r>
              <a:rPr lang="en-US">
                <a:solidFill>
                  <a:schemeClr val="dk1"/>
                </a:solidFill>
                <a:latin typeface="Poppins"/>
                <a:ea typeface="Poppins"/>
                <a:cs typeface="Poppins"/>
                <a:sym typeface="Poppins"/>
              </a:rPr>
              <a:t>What's more, since 2017, there has been a troubling increase in infant mortality rates that reverses previous improvement trends, affecting overall population health metrics and suggesting broader issues in maternal and infant healthcare. </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solidFill>
                <a:schemeClr val="dk1"/>
              </a:solidFill>
              <a:latin typeface="Poppins"/>
              <a:ea typeface="Poppins"/>
              <a:cs typeface="Poppins"/>
              <a:sym typeface="Poppins"/>
            </a:endParaRPr>
          </a:p>
          <a:p>
            <a:pPr indent="0" lvl="0" marL="0" rtl="0" algn="l">
              <a:spcBef>
                <a:spcPts val="0"/>
              </a:spcBef>
              <a:spcAft>
                <a:spcPts val="0"/>
              </a:spcAft>
              <a:buNone/>
            </a:pPr>
            <a:r>
              <a:rPr lang="en-US">
                <a:solidFill>
                  <a:schemeClr val="dk1"/>
                </a:solidFill>
                <a:latin typeface="Poppins"/>
                <a:ea typeface="Poppins"/>
                <a:cs typeface="Poppins"/>
                <a:sym typeface="Poppins"/>
              </a:rPr>
              <a:t>Poor outcomes at birth can lead to persistent health issues for both mothers and babies, and often ripple throughout a child's life, from early development through school and life. The data indicates a complex problem involving racial disparities, healthcare access issues, and declining progress in infant health outcomes, underscoring the need for targeted interventions to address these disparities and improve maternal and infant health across all communities.</a:t>
            </a:r>
            <a:endParaRPr>
              <a:solidFill>
                <a:schemeClr val="dk1"/>
              </a:solidFill>
              <a:latin typeface="Poppins"/>
              <a:ea typeface="Poppins"/>
              <a:cs typeface="Poppins"/>
              <a:sym typeface="Poppins"/>
            </a:endParaRPr>
          </a:p>
        </p:txBody>
      </p:sp>
      <p:sp>
        <p:nvSpPr>
          <p:cNvPr id="528" name="Google Shape;528;g2ee2ffef109_0_18"/>
          <p:cNvSpPr txBox="1"/>
          <p:nvPr>
            <p:ph type="title"/>
          </p:nvPr>
        </p:nvSpPr>
        <p:spPr>
          <a:xfrm>
            <a:off x="838200" y="0"/>
            <a:ext cx="10515600" cy="735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800">
                <a:solidFill>
                  <a:srgbClr val="0074A2"/>
                </a:solidFill>
              </a:rPr>
              <a:t>Why is this important?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ec1b9c2139_0_127"/>
          <p:cNvSpPr txBox="1"/>
          <p:nvPr/>
        </p:nvSpPr>
        <p:spPr>
          <a:xfrm>
            <a:off x="0" y="152400"/>
            <a:ext cx="121920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Prenatal and Birth Outcomes</a:t>
            </a:r>
            <a:endParaRPr b="1" i="0" sz="4500" u="none" cap="none" strike="noStrike">
              <a:solidFill>
                <a:srgbClr val="000000"/>
              </a:solidFill>
              <a:latin typeface="Poppins"/>
              <a:ea typeface="Poppins"/>
              <a:cs typeface="Poppins"/>
              <a:sym typeface="Poppins"/>
            </a:endParaRPr>
          </a:p>
        </p:txBody>
      </p:sp>
      <p:sp>
        <p:nvSpPr>
          <p:cNvPr id="534" name="Google Shape;534;g2ec1b9c2139_0_127"/>
          <p:cNvSpPr txBox="1"/>
          <p:nvPr/>
        </p:nvSpPr>
        <p:spPr>
          <a:xfrm>
            <a:off x="4641750" y="6503300"/>
            <a:ext cx="29085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Maryland Vital Stats Reports 2018-2021</a:t>
            </a:r>
            <a:endParaRPr i="0" sz="1400" u="none" cap="none" strike="noStrike">
              <a:solidFill>
                <a:srgbClr val="000000"/>
              </a:solidFill>
              <a:latin typeface="Poppins"/>
              <a:ea typeface="Poppins"/>
              <a:cs typeface="Poppins"/>
              <a:sym typeface="Poppins"/>
            </a:endParaRPr>
          </a:p>
        </p:txBody>
      </p:sp>
      <p:grpSp>
        <p:nvGrpSpPr>
          <p:cNvPr id="535" name="Google Shape;535;g2ec1b9c2139_0_127"/>
          <p:cNvGrpSpPr/>
          <p:nvPr/>
        </p:nvGrpSpPr>
        <p:grpSpPr>
          <a:xfrm>
            <a:off x="6286500" y="1320500"/>
            <a:ext cx="5780925" cy="4217000"/>
            <a:chOff x="133350" y="1238550"/>
            <a:chExt cx="5780925" cy="4217000"/>
          </a:xfrm>
        </p:grpSpPr>
        <p:sp>
          <p:nvSpPr>
            <p:cNvPr id="536" name="Google Shape;536;g2ec1b9c2139_0_127"/>
            <p:cNvSpPr txBox="1"/>
            <p:nvPr/>
          </p:nvSpPr>
          <p:spPr>
            <a:xfrm>
              <a:off x="553600" y="1238550"/>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Birth to Adolescence </a:t>
              </a:r>
              <a:endParaRPr i="0" sz="2400" u="none" cap="none" strike="noStrike">
                <a:solidFill>
                  <a:srgbClr val="000000"/>
                </a:solidFill>
                <a:latin typeface="Poppins"/>
                <a:ea typeface="Poppins"/>
                <a:cs typeface="Poppins"/>
                <a:sym typeface="Poppins"/>
              </a:endParaRPr>
            </a:p>
          </p:txBody>
        </p:sp>
        <p:pic>
          <p:nvPicPr>
            <p:cNvPr id="537" name="Google Shape;537;g2ec1b9c2139_0_127" title="Chart"/>
            <p:cNvPicPr preferRelativeResize="0"/>
            <p:nvPr/>
          </p:nvPicPr>
          <p:blipFill rotWithShape="1">
            <a:blip r:embed="rId3">
              <a:alphaModFix/>
            </a:blip>
            <a:srcRect b="4932" l="2440" r="2600" t="0"/>
            <a:stretch/>
          </p:blipFill>
          <p:spPr>
            <a:xfrm>
              <a:off x="133350" y="1924050"/>
              <a:ext cx="5780925" cy="3531500"/>
            </a:xfrm>
            <a:prstGeom prst="rect">
              <a:avLst/>
            </a:prstGeom>
            <a:noFill/>
            <a:ln>
              <a:noFill/>
            </a:ln>
          </p:spPr>
        </p:pic>
      </p:grpSp>
      <p:sp>
        <p:nvSpPr>
          <p:cNvPr id="538" name="Google Shape;538;g2ec1b9c2139_0_127"/>
          <p:cNvSpPr txBox="1"/>
          <p:nvPr/>
        </p:nvSpPr>
        <p:spPr>
          <a:xfrm>
            <a:off x="525775" y="1324000"/>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Birth Rates by Region </a:t>
            </a:r>
            <a:endParaRPr i="0" sz="2400" u="none" cap="none" strike="noStrike">
              <a:solidFill>
                <a:srgbClr val="000000"/>
              </a:solidFill>
              <a:latin typeface="Poppins"/>
              <a:ea typeface="Poppins"/>
              <a:cs typeface="Poppins"/>
              <a:sym typeface="Poppins"/>
            </a:endParaRPr>
          </a:p>
        </p:txBody>
      </p:sp>
      <p:cxnSp>
        <p:nvCxnSpPr>
          <p:cNvPr id="539" name="Google Shape;539;g2ec1b9c2139_0_127"/>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pic>
        <p:nvPicPr>
          <p:cNvPr id="540" name="Google Shape;540;g2ec1b9c2139_0_127" title="Chart"/>
          <p:cNvPicPr preferRelativeResize="0"/>
          <p:nvPr/>
        </p:nvPicPr>
        <p:blipFill rotWithShape="1">
          <a:blip r:embed="rId4">
            <a:alphaModFix/>
          </a:blip>
          <a:srcRect b="0" l="0" r="0" t="0"/>
          <a:stretch/>
        </p:blipFill>
        <p:spPr>
          <a:xfrm>
            <a:off x="160317" y="2009500"/>
            <a:ext cx="5833458" cy="3687626"/>
          </a:xfrm>
          <a:prstGeom prst="rect">
            <a:avLst/>
          </a:prstGeom>
          <a:noFill/>
          <a:ln>
            <a:noFill/>
          </a:ln>
        </p:spPr>
      </p:pic>
      <p:sp>
        <p:nvSpPr>
          <p:cNvPr id="541" name="Google Shape;541;g2ec1b9c2139_0_127"/>
          <p:cNvSpPr txBox="1"/>
          <p:nvPr/>
        </p:nvSpPr>
        <p:spPr>
          <a:xfrm>
            <a:off x="6500175" y="5832550"/>
            <a:ext cx="5463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200">
                <a:latin typeface="Poppins"/>
                <a:ea typeface="Poppins"/>
                <a:cs typeface="Poppins"/>
                <a:sym typeface="Poppins"/>
              </a:rPr>
              <a:t>Birth to Adolescence: The rate of births to adolescent females ages 15 through 19 years per 1,000 in the </a:t>
            </a:r>
            <a:r>
              <a:rPr lang="en-US" sz="1200">
                <a:latin typeface="Poppins"/>
                <a:ea typeface="Poppins"/>
                <a:cs typeface="Poppins"/>
                <a:sym typeface="Poppins"/>
              </a:rPr>
              <a:t>age specific</a:t>
            </a:r>
            <a:r>
              <a:rPr lang="en-US" sz="1200">
                <a:latin typeface="Poppins"/>
                <a:ea typeface="Poppins"/>
                <a:cs typeface="Poppins"/>
                <a:sym typeface="Poppins"/>
              </a:rPr>
              <a:t> population.</a:t>
            </a:r>
            <a:endParaRPr i="0" sz="1200" u="none" cap="none" strike="noStrike">
              <a:solidFill>
                <a:srgbClr val="000000"/>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2ec1b9c2139_0_142"/>
          <p:cNvSpPr txBox="1"/>
          <p:nvPr/>
        </p:nvSpPr>
        <p:spPr>
          <a:xfrm>
            <a:off x="150" y="152400"/>
            <a:ext cx="121920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Prenatal and Birth Outcomes</a:t>
            </a:r>
            <a:endParaRPr b="1" i="0" sz="4500" u="none" cap="none" strike="noStrike">
              <a:solidFill>
                <a:srgbClr val="000000"/>
              </a:solidFill>
              <a:latin typeface="Poppins"/>
              <a:ea typeface="Poppins"/>
              <a:cs typeface="Poppins"/>
              <a:sym typeface="Poppins"/>
            </a:endParaRPr>
          </a:p>
        </p:txBody>
      </p:sp>
      <p:sp>
        <p:nvSpPr>
          <p:cNvPr id="547" name="Google Shape;547;g2ec1b9c2139_0_142"/>
          <p:cNvSpPr txBox="1"/>
          <p:nvPr/>
        </p:nvSpPr>
        <p:spPr>
          <a:xfrm>
            <a:off x="3192625" y="6310225"/>
            <a:ext cx="2908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Maryland Vital Stats Reports 2018-2021</a:t>
            </a:r>
            <a:endParaRPr i="0" sz="1400" u="none" cap="none" strike="noStrike">
              <a:solidFill>
                <a:srgbClr val="000000"/>
              </a:solidFill>
              <a:latin typeface="Poppins"/>
              <a:ea typeface="Poppins"/>
              <a:cs typeface="Poppins"/>
              <a:sym typeface="Poppins"/>
            </a:endParaRPr>
          </a:p>
        </p:txBody>
      </p:sp>
      <p:sp>
        <p:nvSpPr>
          <p:cNvPr id="548" name="Google Shape;548;g2ec1b9c2139_0_142"/>
          <p:cNvSpPr txBox="1"/>
          <p:nvPr/>
        </p:nvSpPr>
        <p:spPr>
          <a:xfrm>
            <a:off x="6706750" y="937850"/>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Preterm Births by Age</a:t>
            </a:r>
            <a:endParaRPr i="0" sz="2400" u="none" cap="none" strike="noStrike">
              <a:solidFill>
                <a:srgbClr val="000000"/>
              </a:solidFill>
              <a:latin typeface="Poppins"/>
              <a:ea typeface="Poppins"/>
              <a:cs typeface="Poppins"/>
              <a:sym typeface="Poppins"/>
            </a:endParaRPr>
          </a:p>
        </p:txBody>
      </p:sp>
      <p:sp>
        <p:nvSpPr>
          <p:cNvPr id="549" name="Google Shape;549;g2ec1b9c2139_0_142"/>
          <p:cNvSpPr txBox="1"/>
          <p:nvPr/>
        </p:nvSpPr>
        <p:spPr>
          <a:xfrm>
            <a:off x="601975" y="937850"/>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Low Birth</a:t>
            </a:r>
            <a:r>
              <a:rPr lang="en-US" sz="2400">
                <a:solidFill>
                  <a:srgbClr val="0074A2"/>
                </a:solidFill>
                <a:latin typeface="Poppins"/>
                <a:ea typeface="Poppins"/>
                <a:cs typeface="Poppins"/>
                <a:sym typeface="Poppins"/>
              </a:rPr>
              <a:t> Weight</a:t>
            </a:r>
            <a:r>
              <a:rPr i="0" lang="en-US" sz="2400" u="none" cap="none" strike="noStrike">
                <a:solidFill>
                  <a:srgbClr val="0074A2"/>
                </a:solidFill>
                <a:latin typeface="Poppins"/>
                <a:ea typeface="Poppins"/>
                <a:cs typeface="Poppins"/>
                <a:sym typeface="Poppins"/>
              </a:rPr>
              <a:t> by Race</a:t>
            </a:r>
            <a:endParaRPr i="0" sz="2400" u="none" cap="none" strike="noStrike">
              <a:solidFill>
                <a:srgbClr val="000000"/>
              </a:solidFill>
              <a:latin typeface="Poppins"/>
              <a:ea typeface="Poppins"/>
              <a:cs typeface="Poppins"/>
              <a:sym typeface="Poppins"/>
            </a:endParaRPr>
          </a:p>
        </p:txBody>
      </p:sp>
      <p:cxnSp>
        <p:nvCxnSpPr>
          <p:cNvPr id="550" name="Google Shape;550;g2ec1b9c2139_0_142"/>
          <p:cNvCxnSpPr/>
          <p:nvPr/>
        </p:nvCxnSpPr>
        <p:spPr>
          <a:xfrm flipH="1">
            <a:off x="6177775" y="1132700"/>
            <a:ext cx="600" cy="5073900"/>
          </a:xfrm>
          <a:prstGeom prst="straightConnector1">
            <a:avLst/>
          </a:prstGeom>
          <a:noFill/>
          <a:ln cap="flat" cmpd="sng" w="19050">
            <a:solidFill>
              <a:srgbClr val="0074A2"/>
            </a:solidFill>
            <a:prstDash val="solid"/>
            <a:round/>
            <a:headEnd len="sm" w="sm" type="none"/>
            <a:tailEnd len="sm" w="sm" type="none"/>
          </a:ln>
        </p:spPr>
      </p:cxnSp>
      <p:pic>
        <p:nvPicPr>
          <p:cNvPr id="551" name="Google Shape;551;g2ec1b9c2139_0_142" title="Chart"/>
          <p:cNvPicPr preferRelativeResize="0"/>
          <p:nvPr/>
        </p:nvPicPr>
        <p:blipFill rotWithShape="1">
          <a:blip r:embed="rId3">
            <a:alphaModFix/>
          </a:blip>
          <a:srcRect b="3562" l="2470" r="3903" t="4592"/>
          <a:stretch/>
        </p:blipFill>
        <p:spPr>
          <a:xfrm>
            <a:off x="43225" y="1587675"/>
            <a:ext cx="6057900" cy="3682649"/>
          </a:xfrm>
          <a:prstGeom prst="rect">
            <a:avLst/>
          </a:prstGeom>
          <a:noFill/>
          <a:ln>
            <a:noFill/>
          </a:ln>
        </p:spPr>
      </p:pic>
      <p:pic>
        <p:nvPicPr>
          <p:cNvPr id="552" name="Google Shape;552;g2ec1b9c2139_0_142" title="Chart"/>
          <p:cNvPicPr preferRelativeResize="0"/>
          <p:nvPr/>
        </p:nvPicPr>
        <p:blipFill rotWithShape="1">
          <a:blip r:embed="rId4">
            <a:alphaModFix/>
          </a:blip>
          <a:srcRect b="4436" l="2632" r="5014" t="3106"/>
          <a:stretch/>
        </p:blipFill>
        <p:spPr>
          <a:xfrm>
            <a:off x="6255025" y="1831725"/>
            <a:ext cx="5937624" cy="3675849"/>
          </a:xfrm>
          <a:prstGeom prst="rect">
            <a:avLst/>
          </a:prstGeom>
          <a:noFill/>
          <a:ln>
            <a:noFill/>
          </a:ln>
        </p:spPr>
      </p:pic>
      <p:sp>
        <p:nvSpPr>
          <p:cNvPr id="553" name="Google Shape;553;g2ec1b9c2139_0_142"/>
          <p:cNvSpPr txBox="1"/>
          <p:nvPr/>
        </p:nvSpPr>
        <p:spPr>
          <a:xfrm>
            <a:off x="10292950" y="6310225"/>
            <a:ext cx="13542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Healthy Calvert</a:t>
            </a:r>
            <a:endParaRPr i="0" sz="1000" u="none" cap="none" strike="noStrike">
              <a:solidFill>
                <a:srgbClr val="000000"/>
              </a:solidFill>
              <a:latin typeface="Poppins"/>
              <a:ea typeface="Poppins"/>
              <a:cs typeface="Poppins"/>
              <a:sym typeface="Poppins"/>
            </a:endParaRPr>
          </a:p>
        </p:txBody>
      </p:sp>
      <p:sp>
        <p:nvSpPr>
          <p:cNvPr id="554" name="Google Shape;554;g2ec1b9c2139_0_142"/>
          <p:cNvSpPr txBox="1"/>
          <p:nvPr/>
        </p:nvSpPr>
        <p:spPr>
          <a:xfrm>
            <a:off x="1171075" y="6556525"/>
            <a:ext cx="4371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*2021 data not included for Black population due to numbers &lt;20</a:t>
            </a:r>
            <a:endParaRPr i="0" sz="1400" u="none" cap="none" strike="noStrike">
              <a:solidFill>
                <a:srgbClr val="000000"/>
              </a:solidFill>
              <a:latin typeface="Poppins"/>
              <a:ea typeface="Poppins"/>
              <a:cs typeface="Poppins"/>
              <a:sym typeface="Poppins"/>
            </a:endParaRPr>
          </a:p>
        </p:txBody>
      </p:sp>
      <p:sp>
        <p:nvSpPr>
          <p:cNvPr id="555" name="Google Shape;555;g2ec1b9c2139_0_142"/>
          <p:cNvSpPr txBox="1"/>
          <p:nvPr/>
        </p:nvSpPr>
        <p:spPr>
          <a:xfrm>
            <a:off x="6325588" y="6556525"/>
            <a:ext cx="50388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*Data from 2020 and 2021 was not listed for all ages as previously included</a:t>
            </a:r>
            <a:endParaRPr i="0" sz="1400" u="none" cap="none" strike="noStrike">
              <a:solidFill>
                <a:srgbClr val="000000"/>
              </a:solidFill>
              <a:latin typeface="Poppins"/>
              <a:ea typeface="Poppins"/>
              <a:cs typeface="Poppins"/>
              <a:sym typeface="Poppins"/>
            </a:endParaRPr>
          </a:p>
        </p:txBody>
      </p:sp>
      <p:sp>
        <p:nvSpPr>
          <p:cNvPr id="556" name="Google Shape;556;g2ec1b9c2139_0_142"/>
          <p:cNvSpPr txBox="1"/>
          <p:nvPr/>
        </p:nvSpPr>
        <p:spPr>
          <a:xfrm>
            <a:off x="43225" y="5587525"/>
            <a:ext cx="6057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Low Birth Weight</a:t>
            </a:r>
            <a:r>
              <a:rPr lang="en-US" sz="1200">
                <a:latin typeface="Poppins"/>
                <a:ea typeface="Poppins"/>
                <a:cs typeface="Poppins"/>
                <a:sym typeface="Poppins"/>
              </a:rPr>
              <a:t>: The percent of all births and births in selected racial groups with birth weight less than 2,500 grams (approximately 5.5 pounds). Very low birth weight (1,499 grams or less) is not included here. </a:t>
            </a:r>
            <a:endParaRPr sz="1200">
              <a:latin typeface="Poppins"/>
              <a:ea typeface="Poppins"/>
              <a:cs typeface="Poppins"/>
              <a:sym typeface="Poppins"/>
            </a:endParaRPr>
          </a:p>
        </p:txBody>
      </p:sp>
      <p:sp>
        <p:nvSpPr>
          <p:cNvPr id="557" name="Google Shape;557;g2ec1b9c2139_0_142"/>
          <p:cNvSpPr txBox="1"/>
          <p:nvPr/>
        </p:nvSpPr>
        <p:spPr>
          <a:xfrm>
            <a:off x="6325600" y="5551513"/>
            <a:ext cx="5702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Preterm Births</a:t>
            </a:r>
            <a:r>
              <a:rPr lang="en-US" sz="1200">
                <a:latin typeface="Poppins"/>
                <a:ea typeface="Poppins"/>
                <a:cs typeface="Poppins"/>
                <a:sym typeface="Poppins"/>
              </a:rPr>
              <a:t>: The percent of all births and births in selected racial groups born prior to 37 weeks gestation.</a:t>
            </a:r>
            <a:endParaRPr sz="12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2f16ad8a21c_0_2"/>
          <p:cNvSpPr txBox="1"/>
          <p:nvPr/>
        </p:nvSpPr>
        <p:spPr>
          <a:xfrm>
            <a:off x="0" y="648250"/>
            <a:ext cx="7279200" cy="6025500"/>
          </a:xfrm>
          <a:prstGeom prst="rect">
            <a:avLst/>
          </a:prstGeom>
          <a:noFill/>
          <a:ln>
            <a:noFill/>
          </a:ln>
        </p:spPr>
        <p:txBody>
          <a:bodyPr anchorCtr="0" anchor="t" bIns="91425" lIns="91425" spcFirstLastPara="1" rIns="91425" wrap="square" tIns="91425">
            <a:spAutoFit/>
          </a:bodyPr>
          <a:lstStyle/>
          <a:p>
            <a:pPr indent="0" lvl="0" marL="73660" marR="0" rtl="0" algn="ctr">
              <a:spcBef>
                <a:spcPts val="0"/>
              </a:spcBef>
              <a:spcAft>
                <a:spcPts val="0"/>
              </a:spcAft>
              <a:buNone/>
            </a:pPr>
            <a:r>
              <a:rPr b="1" lang="en-US" sz="1000" u="sng">
                <a:solidFill>
                  <a:schemeClr val="dk1"/>
                </a:solidFill>
                <a:latin typeface="Poppins"/>
                <a:ea typeface="Poppins"/>
                <a:cs typeface="Poppins"/>
                <a:sym typeface="Poppins"/>
              </a:rPr>
              <a:t>Board of Directors </a:t>
            </a:r>
            <a:endParaRPr b="1" sz="1000" u="sng">
              <a:solidFill>
                <a:schemeClr val="dk1"/>
              </a:solidFill>
              <a:latin typeface="Poppins"/>
              <a:ea typeface="Poppins"/>
              <a:cs typeface="Poppins"/>
              <a:sym typeface="Poppins"/>
            </a:endParaRPr>
          </a:p>
          <a:p>
            <a:pPr indent="0" lvl="0" marL="73660" marR="0" rtl="0" algn="ctr">
              <a:spcBef>
                <a:spcPts val="0"/>
              </a:spcBef>
              <a:spcAft>
                <a:spcPts val="0"/>
              </a:spcAft>
              <a:buNone/>
            </a:pPr>
            <a:r>
              <a:rPr b="1" lang="en-US" sz="1000">
                <a:solidFill>
                  <a:schemeClr val="dk1"/>
                </a:solidFill>
                <a:latin typeface="Poppins"/>
                <a:ea typeface="Poppins"/>
                <a:cs typeface="Poppins"/>
                <a:sym typeface="Poppins"/>
              </a:rPr>
              <a:t>Cindy Scribner, Chair</a:t>
            </a:r>
            <a:endParaRPr b="1" sz="1000">
              <a:solidFill>
                <a:schemeClr val="dk1"/>
              </a:solidFill>
              <a:latin typeface="Poppins"/>
              <a:ea typeface="Poppins"/>
              <a:cs typeface="Poppins"/>
              <a:sym typeface="Poppins"/>
            </a:endParaRPr>
          </a:p>
          <a:p>
            <a:pPr indent="0" lvl="0" marL="73660" marR="0" rtl="0" algn="ctr">
              <a:spcBef>
                <a:spcPts val="40"/>
              </a:spcBef>
              <a:spcAft>
                <a:spcPts val="0"/>
              </a:spcAft>
              <a:buNone/>
            </a:pPr>
            <a:r>
              <a:rPr lang="en-US" sz="1000">
                <a:solidFill>
                  <a:schemeClr val="dk1"/>
                </a:solidFill>
                <a:latin typeface="Poppins"/>
                <a:ea typeface="Poppins"/>
                <a:cs typeface="Poppins"/>
                <a:sym typeface="Poppins"/>
              </a:rPr>
              <a:t>County Supervisor</a:t>
            </a:r>
            <a:endParaRPr sz="1000">
              <a:solidFill>
                <a:schemeClr val="dk1"/>
              </a:solidFill>
              <a:latin typeface="Poppins"/>
              <a:ea typeface="Poppins"/>
              <a:cs typeface="Poppins"/>
              <a:sym typeface="Poppins"/>
            </a:endParaRPr>
          </a:p>
          <a:p>
            <a:pPr indent="0" lvl="0" marL="73660" marR="0" rtl="0" algn="ctr">
              <a:spcBef>
                <a:spcPts val="5"/>
              </a:spcBef>
              <a:spcAft>
                <a:spcPts val="0"/>
              </a:spcAft>
              <a:buNone/>
            </a:pPr>
            <a:r>
              <a:rPr lang="en-US" sz="1000">
                <a:solidFill>
                  <a:schemeClr val="dk1"/>
                </a:solidFill>
                <a:latin typeface="Poppins"/>
                <a:ea typeface="Poppins"/>
                <a:cs typeface="Poppins"/>
                <a:sym typeface="Poppins"/>
              </a:rPr>
              <a:t>Department of Juvenile Services</a:t>
            </a:r>
            <a:endParaRPr sz="1000">
              <a:solidFill>
                <a:schemeClr val="dk1"/>
              </a:solidFill>
              <a:latin typeface="Poppins"/>
              <a:ea typeface="Poppins"/>
              <a:cs typeface="Poppins"/>
              <a:sym typeface="Poppins"/>
            </a:endParaRPr>
          </a:p>
          <a:p>
            <a:pPr indent="0" lvl="0" marL="0" marR="0" rtl="0" algn="ctr">
              <a:spcBef>
                <a:spcPts val="5"/>
              </a:spcBef>
              <a:spcAft>
                <a:spcPts val="0"/>
              </a:spcAft>
              <a:buNone/>
            </a:pPr>
            <a:r>
              <a:t/>
            </a:r>
            <a:endParaRPr sz="1000">
              <a:solidFill>
                <a:schemeClr val="dk1"/>
              </a:solidFill>
              <a:latin typeface="Poppins"/>
              <a:ea typeface="Poppins"/>
              <a:cs typeface="Poppins"/>
              <a:sym typeface="Poppins"/>
            </a:endParaRPr>
          </a:p>
          <a:p>
            <a:pPr indent="0" lvl="0" marL="73660" marR="0" rtl="0" algn="ctr">
              <a:spcBef>
                <a:spcPts val="5"/>
              </a:spcBef>
              <a:spcAft>
                <a:spcPts val="0"/>
              </a:spcAft>
              <a:buNone/>
            </a:pPr>
            <a:r>
              <a:rPr b="1" lang="en-US" sz="1000">
                <a:solidFill>
                  <a:schemeClr val="dk1"/>
                </a:solidFill>
                <a:latin typeface="Poppins"/>
                <a:ea typeface="Poppins"/>
                <a:cs typeface="Poppins"/>
                <a:sym typeface="Poppins"/>
              </a:rPr>
              <a:t>Deborah Harris, Co-Chair</a:t>
            </a:r>
            <a:endParaRPr b="1" sz="1000">
              <a:solidFill>
                <a:schemeClr val="dk1"/>
              </a:solidFill>
              <a:latin typeface="Poppins"/>
              <a:ea typeface="Poppins"/>
              <a:cs typeface="Poppins"/>
              <a:sym typeface="Poppins"/>
            </a:endParaRPr>
          </a:p>
          <a:p>
            <a:pPr indent="0" lvl="0" marL="73660" marR="0" rtl="0" algn="ctr">
              <a:spcBef>
                <a:spcPts val="5"/>
              </a:spcBef>
              <a:spcAft>
                <a:spcPts val="0"/>
              </a:spcAft>
              <a:buNone/>
            </a:pPr>
            <a:r>
              <a:rPr lang="en-US" sz="1000">
                <a:solidFill>
                  <a:schemeClr val="dk1"/>
                </a:solidFill>
                <a:latin typeface="Poppins"/>
                <a:ea typeface="Poppins"/>
                <a:cs typeface="Poppins"/>
                <a:sym typeface="Poppins"/>
              </a:rPr>
              <a:t>Citizen Representative</a:t>
            </a:r>
            <a:endParaRPr sz="1000">
              <a:solidFill>
                <a:schemeClr val="dk1"/>
              </a:solidFill>
              <a:latin typeface="Poppins"/>
              <a:ea typeface="Poppins"/>
              <a:cs typeface="Poppins"/>
              <a:sym typeface="Poppins"/>
            </a:endParaRPr>
          </a:p>
          <a:p>
            <a:pPr indent="0" lvl="0" marL="0" marR="0" rtl="0" algn="ctr">
              <a:spcBef>
                <a:spcPts val="40"/>
              </a:spcBef>
              <a:spcAft>
                <a:spcPts val="0"/>
              </a:spcAft>
              <a:buNone/>
            </a:pPr>
            <a:r>
              <a:t/>
            </a:r>
            <a:endParaRPr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b="1" lang="en-US" sz="1000">
                <a:solidFill>
                  <a:schemeClr val="dk1"/>
                </a:solidFill>
                <a:latin typeface="Poppins"/>
                <a:ea typeface="Poppins"/>
                <a:cs typeface="Poppins"/>
                <a:sym typeface="Poppins"/>
              </a:rPr>
              <a:t>Joseph Cormier</a:t>
            </a:r>
            <a:endParaRPr b="1"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lang="en-US" sz="1000">
                <a:solidFill>
                  <a:schemeClr val="dk1"/>
                </a:solidFill>
                <a:latin typeface="Poppins"/>
                <a:ea typeface="Poppins"/>
                <a:cs typeface="Poppins"/>
                <a:sym typeface="Poppins"/>
              </a:rPr>
              <a:t>Citizen Member</a:t>
            </a:r>
            <a:endParaRPr sz="1000">
              <a:solidFill>
                <a:schemeClr val="dk1"/>
              </a:solidFill>
              <a:latin typeface="Poppins"/>
              <a:ea typeface="Poppins"/>
              <a:cs typeface="Poppins"/>
              <a:sym typeface="Poppins"/>
            </a:endParaRPr>
          </a:p>
          <a:p>
            <a:pPr indent="0" lvl="0" marL="0" marR="0" rtl="0" algn="ctr">
              <a:spcBef>
                <a:spcPts val="20"/>
              </a:spcBef>
              <a:spcAft>
                <a:spcPts val="0"/>
              </a:spcAft>
              <a:buNone/>
            </a:pPr>
            <a:r>
              <a:t/>
            </a:r>
            <a:endParaRPr sz="1000">
              <a:solidFill>
                <a:schemeClr val="dk1"/>
              </a:solidFill>
              <a:latin typeface="Poppins"/>
              <a:ea typeface="Poppins"/>
              <a:cs typeface="Poppins"/>
              <a:sym typeface="Poppins"/>
            </a:endParaRPr>
          </a:p>
          <a:p>
            <a:pPr indent="0" lvl="0" marL="73660" marR="0" rtl="0" algn="ctr">
              <a:spcBef>
                <a:spcPts val="0"/>
              </a:spcBef>
              <a:spcAft>
                <a:spcPts val="0"/>
              </a:spcAft>
              <a:buNone/>
            </a:pPr>
            <a:r>
              <a:rPr b="1" lang="en-US" sz="1000">
                <a:solidFill>
                  <a:schemeClr val="dk1"/>
                </a:solidFill>
                <a:latin typeface="Poppins"/>
                <a:ea typeface="Poppins"/>
                <a:cs typeface="Poppins"/>
                <a:sym typeface="Poppins"/>
              </a:rPr>
              <a:t>Jacquelyn Culver</a:t>
            </a:r>
            <a:endParaRPr b="1" sz="1000">
              <a:solidFill>
                <a:schemeClr val="dk1"/>
              </a:solidFill>
              <a:latin typeface="Poppins"/>
              <a:ea typeface="Poppins"/>
              <a:cs typeface="Poppins"/>
              <a:sym typeface="Poppins"/>
            </a:endParaRPr>
          </a:p>
          <a:p>
            <a:pPr indent="0" lvl="0" marL="73660" marR="0" rtl="0" algn="ctr">
              <a:spcBef>
                <a:spcPts val="20"/>
              </a:spcBef>
              <a:spcAft>
                <a:spcPts val="0"/>
              </a:spcAft>
              <a:buNone/>
            </a:pPr>
            <a:r>
              <a:rPr lang="en-US" sz="1000">
                <a:solidFill>
                  <a:schemeClr val="dk1"/>
                </a:solidFill>
                <a:latin typeface="Poppins"/>
                <a:ea typeface="Poppins"/>
                <a:cs typeface="Poppins"/>
                <a:sym typeface="Poppins"/>
              </a:rPr>
              <a:t>Deputy Director</a:t>
            </a:r>
            <a:r>
              <a:rPr b="1" lang="en-US" sz="1000">
                <a:solidFill>
                  <a:schemeClr val="dk1"/>
                </a:solidFill>
                <a:latin typeface="Poppins"/>
                <a:ea typeface="Poppins"/>
                <a:cs typeface="Poppins"/>
                <a:sym typeface="Poppins"/>
              </a:rPr>
              <a:t>, </a:t>
            </a:r>
            <a:r>
              <a:rPr lang="en-US" sz="1000">
                <a:solidFill>
                  <a:schemeClr val="dk1"/>
                </a:solidFill>
                <a:latin typeface="Poppins"/>
                <a:ea typeface="Poppins"/>
                <a:cs typeface="Poppins"/>
                <a:sym typeface="Poppins"/>
              </a:rPr>
              <a:t>CCG</a:t>
            </a:r>
            <a:endParaRPr sz="1000">
              <a:solidFill>
                <a:schemeClr val="dk1"/>
              </a:solidFill>
              <a:latin typeface="Poppins"/>
              <a:ea typeface="Poppins"/>
              <a:cs typeface="Poppins"/>
              <a:sym typeface="Poppins"/>
            </a:endParaRPr>
          </a:p>
          <a:p>
            <a:pPr indent="0" lvl="0" marL="73660" marR="0" rtl="0" algn="ctr">
              <a:spcBef>
                <a:spcPts val="0"/>
              </a:spcBef>
              <a:spcAft>
                <a:spcPts val="0"/>
              </a:spcAft>
              <a:buNone/>
            </a:pPr>
            <a:r>
              <a:rPr lang="en-US" sz="1000">
                <a:solidFill>
                  <a:schemeClr val="dk1"/>
                </a:solidFill>
                <a:latin typeface="Poppins"/>
                <a:ea typeface="Poppins"/>
                <a:cs typeface="Poppins"/>
                <a:sym typeface="Poppins"/>
              </a:rPr>
              <a:t>Department of Community Resources</a:t>
            </a:r>
            <a:endParaRPr sz="1000">
              <a:solidFill>
                <a:schemeClr val="dk1"/>
              </a:solidFill>
              <a:latin typeface="Poppins"/>
              <a:ea typeface="Poppins"/>
              <a:cs typeface="Poppins"/>
              <a:sym typeface="Poppins"/>
            </a:endParaRPr>
          </a:p>
          <a:p>
            <a:pPr indent="0" lvl="0" marL="0" marR="0" rtl="0" algn="ctr">
              <a:spcBef>
                <a:spcPts val="10"/>
              </a:spcBef>
              <a:spcAft>
                <a:spcPts val="0"/>
              </a:spcAft>
              <a:buNone/>
            </a:pPr>
            <a:r>
              <a:t/>
            </a:r>
            <a:endParaRPr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b="1" lang="en-US" sz="1000">
                <a:solidFill>
                  <a:schemeClr val="dk1"/>
                </a:solidFill>
                <a:latin typeface="Poppins"/>
                <a:ea typeface="Poppins"/>
                <a:cs typeface="Poppins"/>
                <a:sym typeface="Poppins"/>
              </a:rPr>
              <a:t>Cecelia Lewis</a:t>
            </a:r>
            <a:endParaRPr b="1" sz="1000">
              <a:solidFill>
                <a:schemeClr val="dk1"/>
              </a:solidFill>
              <a:latin typeface="Poppins"/>
              <a:ea typeface="Poppins"/>
              <a:cs typeface="Poppins"/>
              <a:sym typeface="Poppins"/>
            </a:endParaRPr>
          </a:p>
          <a:p>
            <a:pPr indent="0" lvl="0" marL="73660" marR="0" rtl="0" algn="ctr">
              <a:spcBef>
                <a:spcPts val="0"/>
              </a:spcBef>
              <a:spcAft>
                <a:spcPts val="0"/>
              </a:spcAft>
              <a:buNone/>
            </a:pPr>
            <a:r>
              <a:rPr lang="en-US" sz="1000">
                <a:solidFill>
                  <a:schemeClr val="dk1"/>
                </a:solidFill>
                <a:latin typeface="Poppins"/>
                <a:ea typeface="Poppins"/>
                <a:cs typeface="Poppins"/>
                <a:sym typeface="Poppins"/>
              </a:rPr>
              <a:t>Director of Student Services Calvert County Public Schools</a:t>
            </a:r>
            <a:endParaRPr sz="1000">
              <a:solidFill>
                <a:schemeClr val="dk1"/>
              </a:solidFill>
              <a:latin typeface="Poppins"/>
              <a:ea typeface="Poppins"/>
              <a:cs typeface="Poppins"/>
              <a:sym typeface="Poppins"/>
            </a:endParaRPr>
          </a:p>
          <a:p>
            <a:pPr indent="0" lvl="0" marL="0" marR="0" rtl="0" algn="ctr">
              <a:spcBef>
                <a:spcPts val="10"/>
              </a:spcBef>
              <a:spcAft>
                <a:spcPts val="0"/>
              </a:spcAft>
              <a:buNone/>
            </a:pPr>
            <a:r>
              <a:t/>
            </a:r>
            <a:endParaRPr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b="1" lang="en-US" sz="1000">
                <a:solidFill>
                  <a:schemeClr val="dk1"/>
                </a:solidFill>
                <a:latin typeface="Poppins"/>
                <a:ea typeface="Poppins"/>
                <a:cs typeface="Poppins"/>
                <a:sym typeface="Poppins"/>
              </a:rPr>
              <a:t>Dr. Kirk Martin</a:t>
            </a:r>
            <a:endParaRPr b="1"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lang="en-US" sz="1000">
                <a:solidFill>
                  <a:schemeClr val="dk1"/>
                </a:solidFill>
                <a:latin typeface="Poppins"/>
                <a:ea typeface="Poppins"/>
                <a:cs typeface="Poppins"/>
                <a:sym typeface="Poppins"/>
              </a:rPr>
              <a:t>Citizen Representative</a:t>
            </a:r>
            <a:endParaRPr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t/>
            </a:r>
            <a:endParaRPr b="1"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b="1" lang="en-US" sz="1000">
                <a:solidFill>
                  <a:schemeClr val="dk1"/>
                </a:solidFill>
                <a:latin typeface="Poppins"/>
                <a:ea typeface="Poppins"/>
                <a:cs typeface="Poppins"/>
                <a:sym typeface="Poppins"/>
              </a:rPr>
              <a:t>Andrea McDonald-Fingland, LCSW-C</a:t>
            </a:r>
            <a:endParaRPr b="1" sz="1000">
              <a:solidFill>
                <a:schemeClr val="dk1"/>
              </a:solidFill>
              <a:latin typeface="Poppins"/>
              <a:ea typeface="Poppins"/>
              <a:cs typeface="Poppins"/>
              <a:sym typeface="Poppins"/>
            </a:endParaRPr>
          </a:p>
          <a:p>
            <a:pPr indent="0" lvl="0" marL="73660" marR="0" rtl="0" algn="ctr">
              <a:spcBef>
                <a:spcPts val="5"/>
              </a:spcBef>
              <a:spcAft>
                <a:spcPts val="0"/>
              </a:spcAft>
              <a:buNone/>
            </a:pPr>
            <a:r>
              <a:rPr lang="en-US" sz="1000">
                <a:solidFill>
                  <a:schemeClr val="dk1"/>
                </a:solidFill>
                <a:latin typeface="Poppins"/>
                <a:ea typeface="Poppins"/>
                <a:cs typeface="Poppins"/>
                <a:sym typeface="Poppins"/>
              </a:rPr>
              <a:t>Local Behavioral Health Authority</a:t>
            </a:r>
            <a:endParaRPr sz="1000">
              <a:solidFill>
                <a:schemeClr val="dk1"/>
              </a:solidFill>
              <a:latin typeface="Poppins"/>
              <a:ea typeface="Poppins"/>
              <a:cs typeface="Poppins"/>
              <a:sym typeface="Poppins"/>
            </a:endParaRPr>
          </a:p>
          <a:p>
            <a:pPr indent="0" lvl="0" marL="73660" marR="0" rtl="0" algn="ctr">
              <a:spcBef>
                <a:spcPts val="5"/>
              </a:spcBef>
              <a:spcAft>
                <a:spcPts val="0"/>
              </a:spcAft>
              <a:buNone/>
            </a:pPr>
            <a:r>
              <a:t/>
            </a:r>
            <a:endParaRPr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b="1" lang="en-US" sz="1000">
                <a:solidFill>
                  <a:schemeClr val="dk1"/>
                </a:solidFill>
                <a:latin typeface="Poppins"/>
                <a:ea typeface="Poppins"/>
                <a:cs typeface="Poppins"/>
                <a:sym typeface="Poppins"/>
              </a:rPr>
              <a:t>Dr. Laurence Polsky</a:t>
            </a:r>
            <a:endParaRPr b="1"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lang="en-US" sz="1000">
                <a:solidFill>
                  <a:schemeClr val="dk1"/>
                </a:solidFill>
                <a:latin typeface="Poppins"/>
                <a:ea typeface="Poppins"/>
                <a:cs typeface="Poppins"/>
                <a:sym typeface="Poppins"/>
              </a:rPr>
              <a:t>Medical Director</a:t>
            </a:r>
            <a:endParaRPr sz="1000">
              <a:solidFill>
                <a:schemeClr val="dk1"/>
              </a:solidFill>
              <a:latin typeface="Poppins"/>
              <a:ea typeface="Poppins"/>
              <a:cs typeface="Poppins"/>
              <a:sym typeface="Poppins"/>
            </a:endParaRPr>
          </a:p>
          <a:p>
            <a:pPr indent="0" lvl="0" marL="73660" marR="0" rtl="0" algn="ctr">
              <a:spcBef>
                <a:spcPts val="30"/>
              </a:spcBef>
              <a:spcAft>
                <a:spcPts val="0"/>
              </a:spcAft>
              <a:buNone/>
            </a:pPr>
            <a:r>
              <a:rPr lang="en-US" sz="1000">
                <a:solidFill>
                  <a:schemeClr val="dk1"/>
                </a:solidFill>
                <a:latin typeface="Poppins"/>
                <a:ea typeface="Poppins"/>
                <a:cs typeface="Poppins"/>
                <a:sym typeface="Poppins"/>
              </a:rPr>
              <a:t>Calvert County Health Department</a:t>
            </a:r>
            <a:endParaRPr sz="1000">
              <a:solidFill>
                <a:schemeClr val="dk1"/>
              </a:solidFill>
              <a:latin typeface="Poppins"/>
              <a:ea typeface="Poppins"/>
              <a:cs typeface="Poppins"/>
              <a:sym typeface="Poppins"/>
            </a:endParaRPr>
          </a:p>
          <a:p>
            <a:pPr indent="0" lvl="0" marL="0" marR="0" rtl="0" algn="ctr">
              <a:spcBef>
                <a:spcPts val="40"/>
              </a:spcBef>
              <a:spcAft>
                <a:spcPts val="0"/>
              </a:spcAft>
              <a:buNone/>
            </a:pPr>
            <a:r>
              <a:t/>
            </a:r>
            <a:endParaRPr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b="1" lang="en-US" sz="1000">
                <a:solidFill>
                  <a:schemeClr val="dk1"/>
                </a:solidFill>
                <a:latin typeface="Poppins"/>
                <a:ea typeface="Poppins"/>
                <a:cs typeface="Poppins"/>
                <a:sym typeface="Poppins"/>
              </a:rPr>
              <a:t>Amye Scrivener, LCSW-C</a:t>
            </a:r>
            <a:endParaRPr b="1" sz="1000">
              <a:solidFill>
                <a:schemeClr val="dk1"/>
              </a:solidFill>
              <a:latin typeface="Poppins"/>
              <a:ea typeface="Poppins"/>
              <a:cs typeface="Poppins"/>
              <a:sym typeface="Poppins"/>
            </a:endParaRPr>
          </a:p>
          <a:p>
            <a:pPr indent="0" lvl="0" marL="73660" marR="0" rtl="0" algn="ctr">
              <a:lnSpc>
                <a:spcPct val="75833"/>
              </a:lnSpc>
              <a:spcBef>
                <a:spcPts val="0"/>
              </a:spcBef>
              <a:spcAft>
                <a:spcPts val="0"/>
              </a:spcAft>
              <a:buNone/>
            </a:pPr>
            <a:r>
              <a:rPr lang="en-US" sz="1000">
                <a:solidFill>
                  <a:schemeClr val="dk1"/>
                </a:solidFill>
                <a:latin typeface="Poppins"/>
                <a:ea typeface="Poppins"/>
                <a:cs typeface="Poppins"/>
                <a:sym typeface="Poppins"/>
              </a:rPr>
              <a:t>Director</a:t>
            </a:r>
            <a:endParaRPr sz="1000">
              <a:solidFill>
                <a:schemeClr val="dk1"/>
              </a:solidFill>
              <a:latin typeface="Poppins"/>
              <a:ea typeface="Poppins"/>
              <a:cs typeface="Poppins"/>
              <a:sym typeface="Poppins"/>
            </a:endParaRPr>
          </a:p>
          <a:p>
            <a:pPr indent="0" lvl="0" marL="73660" marR="0" rtl="0" algn="ctr">
              <a:lnSpc>
                <a:spcPct val="76250"/>
              </a:lnSpc>
              <a:spcBef>
                <a:spcPts val="0"/>
              </a:spcBef>
              <a:spcAft>
                <a:spcPts val="0"/>
              </a:spcAft>
              <a:buNone/>
            </a:pPr>
            <a:r>
              <a:rPr lang="en-US" sz="1000">
                <a:solidFill>
                  <a:schemeClr val="dk1"/>
                </a:solidFill>
                <a:latin typeface="Poppins"/>
                <a:ea typeface="Poppins"/>
                <a:cs typeface="Poppins"/>
                <a:sym typeface="Poppins"/>
              </a:rPr>
              <a:t>Department of Social Services</a:t>
            </a:r>
            <a:endParaRPr sz="1000">
              <a:solidFill>
                <a:schemeClr val="dk1"/>
              </a:solidFill>
              <a:latin typeface="Poppins"/>
              <a:ea typeface="Poppins"/>
              <a:cs typeface="Poppins"/>
              <a:sym typeface="Poppins"/>
            </a:endParaRPr>
          </a:p>
          <a:p>
            <a:pPr indent="0" lvl="0" marL="0" marR="0" rtl="0" algn="ctr">
              <a:spcBef>
                <a:spcPts val="30"/>
              </a:spcBef>
              <a:spcAft>
                <a:spcPts val="0"/>
              </a:spcAft>
              <a:buNone/>
            </a:pPr>
            <a:r>
              <a:t/>
            </a:r>
            <a:endParaRPr sz="1000">
              <a:solidFill>
                <a:schemeClr val="dk1"/>
              </a:solidFill>
              <a:latin typeface="Poppins"/>
              <a:ea typeface="Poppins"/>
              <a:cs typeface="Poppins"/>
              <a:sym typeface="Poppins"/>
            </a:endParaRPr>
          </a:p>
          <a:p>
            <a:pPr indent="0" lvl="0" marL="73660" marR="0" rtl="0" algn="ctr">
              <a:spcBef>
                <a:spcPts val="0"/>
              </a:spcBef>
              <a:spcAft>
                <a:spcPts val="0"/>
              </a:spcAft>
              <a:buNone/>
            </a:pPr>
            <a:r>
              <a:rPr b="1" lang="en-US" sz="1000">
                <a:solidFill>
                  <a:schemeClr val="dk1"/>
                </a:solidFill>
                <a:latin typeface="Poppins"/>
                <a:ea typeface="Poppins"/>
                <a:cs typeface="Poppins"/>
                <a:sym typeface="Poppins"/>
              </a:rPr>
              <a:t>Sgt. Joshua Underwood</a:t>
            </a:r>
            <a:endParaRPr b="1" sz="1000">
              <a:solidFill>
                <a:schemeClr val="dk1"/>
              </a:solidFill>
              <a:latin typeface="Poppins"/>
              <a:ea typeface="Poppins"/>
              <a:cs typeface="Poppins"/>
              <a:sym typeface="Poppins"/>
            </a:endParaRPr>
          </a:p>
          <a:p>
            <a:pPr indent="0" lvl="0" marL="73660" marR="0" rtl="0" algn="ctr">
              <a:spcBef>
                <a:spcPts val="5"/>
              </a:spcBef>
              <a:spcAft>
                <a:spcPts val="0"/>
              </a:spcAft>
              <a:buNone/>
            </a:pPr>
            <a:r>
              <a:rPr lang="en-US" sz="1000">
                <a:solidFill>
                  <a:schemeClr val="dk1"/>
                </a:solidFill>
                <a:latin typeface="Poppins"/>
                <a:ea typeface="Poppins"/>
                <a:cs typeface="Poppins"/>
                <a:sym typeface="Poppins"/>
              </a:rPr>
              <a:t>Calvert County Detention Center</a:t>
            </a:r>
            <a:endParaRPr b="1" sz="1000" u="sng">
              <a:solidFill>
                <a:schemeClr val="dk1"/>
              </a:solidFill>
              <a:latin typeface="Poppins"/>
              <a:ea typeface="Poppins"/>
              <a:cs typeface="Poppins"/>
              <a:sym typeface="Poppins"/>
            </a:endParaRPr>
          </a:p>
          <a:p>
            <a:pPr indent="0" lvl="0" marL="0" marR="0" rtl="0" algn="ctr">
              <a:spcBef>
                <a:spcPts val="5"/>
              </a:spcBef>
              <a:spcAft>
                <a:spcPts val="0"/>
              </a:spcAft>
              <a:buNone/>
            </a:pPr>
            <a:r>
              <a:t/>
            </a:r>
            <a:endParaRPr b="1" sz="1000" u="sng">
              <a:solidFill>
                <a:schemeClr val="dk1"/>
              </a:solidFill>
              <a:latin typeface="Poppins"/>
              <a:ea typeface="Poppins"/>
              <a:cs typeface="Poppins"/>
              <a:sym typeface="Poppins"/>
            </a:endParaRPr>
          </a:p>
          <a:p>
            <a:pPr indent="0" lvl="0" marL="0" marR="0" rtl="0" algn="ctr">
              <a:spcBef>
                <a:spcPts val="5"/>
              </a:spcBef>
              <a:spcAft>
                <a:spcPts val="0"/>
              </a:spcAft>
              <a:buNone/>
            </a:pPr>
            <a:r>
              <a:rPr b="1" lang="en-US" sz="1000" u="sng">
                <a:solidFill>
                  <a:schemeClr val="dk1"/>
                </a:solidFill>
                <a:latin typeface="Poppins"/>
                <a:ea typeface="Poppins"/>
                <a:cs typeface="Poppins"/>
                <a:sym typeface="Poppins"/>
              </a:rPr>
              <a:t>Staff</a:t>
            </a:r>
            <a:endParaRPr b="1" sz="1000" u="sng">
              <a:solidFill>
                <a:schemeClr val="dk1"/>
              </a:solidFill>
              <a:latin typeface="Poppins"/>
              <a:ea typeface="Poppins"/>
              <a:cs typeface="Poppins"/>
              <a:sym typeface="Poppins"/>
            </a:endParaRPr>
          </a:p>
          <a:p>
            <a:pPr indent="0" lvl="0" marL="0" marR="0" rtl="0" algn="ctr">
              <a:spcBef>
                <a:spcPts val="5"/>
              </a:spcBef>
              <a:spcAft>
                <a:spcPts val="0"/>
              </a:spcAft>
              <a:buNone/>
            </a:pPr>
            <a:r>
              <a:rPr b="1" lang="en-US" sz="1000">
                <a:solidFill>
                  <a:schemeClr val="dk1"/>
                </a:solidFill>
                <a:latin typeface="Poppins"/>
                <a:ea typeface="Poppins"/>
                <a:cs typeface="Poppins"/>
                <a:sym typeface="Poppins"/>
              </a:rPr>
              <a:t>Julie Mashino</a:t>
            </a:r>
            <a:endParaRPr b="1" sz="1000">
              <a:solidFill>
                <a:schemeClr val="dk1"/>
              </a:solidFill>
              <a:latin typeface="Poppins"/>
              <a:ea typeface="Poppins"/>
              <a:cs typeface="Poppins"/>
              <a:sym typeface="Poppins"/>
            </a:endParaRPr>
          </a:p>
          <a:p>
            <a:pPr indent="0" lvl="0" marL="0" marR="0" rtl="0" algn="ctr">
              <a:spcBef>
                <a:spcPts val="0"/>
              </a:spcBef>
              <a:spcAft>
                <a:spcPts val="0"/>
              </a:spcAft>
              <a:buNone/>
            </a:pPr>
            <a:r>
              <a:rPr lang="en-US" sz="1000">
                <a:solidFill>
                  <a:schemeClr val="dk1"/>
                </a:solidFill>
                <a:latin typeface="Poppins"/>
                <a:ea typeface="Poppins"/>
                <a:cs typeface="Poppins"/>
                <a:sym typeface="Poppins"/>
              </a:rPr>
              <a:t>Family Network Coordinator</a:t>
            </a:r>
            <a:endParaRPr sz="1000">
              <a:solidFill>
                <a:schemeClr val="dk1"/>
              </a:solidFill>
              <a:latin typeface="Poppins"/>
              <a:ea typeface="Poppins"/>
              <a:cs typeface="Poppins"/>
              <a:sym typeface="Poppins"/>
            </a:endParaRPr>
          </a:p>
          <a:p>
            <a:pPr indent="0" lvl="0" marL="0" marR="0" rtl="0" algn="ctr">
              <a:spcBef>
                <a:spcPts val="40"/>
              </a:spcBef>
              <a:spcAft>
                <a:spcPts val="0"/>
              </a:spcAft>
              <a:buNone/>
            </a:pPr>
            <a:r>
              <a:t/>
            </a:r>
            <a:endParaRPr sz="1000">
              <a:solidFill>
                <a:schemeClr val="dk1"/>
              </a:solidFill>
              <a:latin typeface="Poppins"/>
              <a:ea typeface="Poppins"/>
              <a:cs typeface="Poppins"/>
              <a:sym typeface="Poppins"/>
            </a:endParaRPr>
          </a:p>
          <a:p>
            <a:pPr indent="0" lvl="0" marL="0" marR="0" rtl="0" algn="ctr">
              <a:lnSpc>
                <a:spcPct val="76250"/>
              </a:lnSpc>
              <a:spcBef>
                <a:spcPts val="0"/>
              </a:spcBef>
              <a:spcAft>
                <a:spcPts val="0"/>
              </a:spcAft>
              <a:buNone/>
            </a:pPr>
            <a:r>
              <a:rPr b="1" lang="en-US" sz="1000">
                <a:solidFill>
                  <a:schemeClr val="dk1"/>
                </a:solidFill>
                <a:latin typeface="Poppins"/>
                <a:ea typeface="Poppins"/>
                <a:cs typeface="Poppins"/>
                <a:sym typeface="Poppins"/>
              </a:rPr>
              <a:t>Ariane Odom</a:t>
            </a:r>
            <a:endParaRPr b="1" sz="1000">
              <a:solidFill>
                <a:schemeClr val="dk1"/>
              </a:solidFill>
              <a:latin typeface="Poppins"/>
              <a:ea typeface="Poppins"/>
              <a:cs typeface="Poppins"/>
              <a:sym typeface="Poppins"/>
            </a:endParaRPr>
          </a:p>
          <a:p>
            <a:pPr indent="0" lvl="0" marL="0" marR="0" rtl="0" algn="ctr">
              <a:lnSpc>
                <a:spcPct val="76250"/>
              </a:lnSpc>
              <a:spcBef>
                <a:spcPts val="0"/>
              </a:spcBef>
              <a:spcAft>
                <a:spcPts val="0"/>
              </a:spcAft>
              <a:buNone/>
            </a:pPr>
            <a:r>
              <a:rPr lang="en-US" sz="1000">
                <a:solidFill>
                  <a:schemeClr val="dk1"/>
                </a:solidFill>
                <a:latin typeface="Poppins"/>
                <a:ea typeface="Poppins"/>
                <a:cs typeface="Poppins"/>
                <a:sym typeface="Poppins"/>
              </a:rPr>
              <a:t>Local Care Team Coordinator</a:t>
            </a:r>
            <a:endParaRPr sz="1000">
              <a:solidFill>
                <a:schemeClr val="dk1"/>
              </a:solidFill>
              <a:latin typeface="Poppins"/>
              <a:ea typeface="Poppins"/>
              <a:cs typeface="Poppins"/>
              <a:sym typeface="Poppins"/>
            </a:endParaRPr>
          </a:p>
        </p:txBody>
      </p:sp>
      <p:sp>
        <p:nvSpPr>
          <p:cNvPr id="290" name="Google Shape;290;g2f16ad8a21c_0_2"/>
          <p:cNvSpPr txBox="1"/>
          <p:nvPr/>
        </p:nvSpPr>
        <p:spPr>
          <a:xfrm>
            <a:off x="7279200" y="800650"/>
            <a:ext cx="3924900" cy="199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US" sz="2400">
                <a:solidFill>
                  <a:srgbClr val="0074A2"/>
                </a:solidFill>
                <a:latin typeface="Poppins"/>
                <a:ea typeface="Poppins"/>
                <a:cs typeface="Poppins"/>
                <a:sym typeface="Poppins"/>
              </a:rPr>
              <a:t>Vision</a:t>
            </a:r>
            <a:endParaRPr b="1" sz="2400">
              <a:solidFill>
                <a:srgbClr val="0074A2"/>
              </a:solidFill>
              <a:latin typeface="Poppins"/>
              <a:ea typeface="Poppins"/>
              <a:cs typeface="Poppins"/>
              <a:sym typeface="Poppins"/>
            </a:endParaRPr>
          </a:p>
          <a:p>
            <a:pPr indent="0" lvl="0" marL="0" rtl="0" algn="ctr">
              <a:lnSpc>
                <a:spcPct val="115000"/>
              </a:lnSpc>
              <a:spcBef>
                <a:spcPts val="1200"/>
              </a:spcBef>
              <a:spcAft>
                <a:spcPts val="1200"/>
              </a:spcAft>
              <a:buNone/>
            </a:pPr>
            <a:r>
              <a:rPr i="1" lang="en-US" sz="1800">
                <a:solidFill>
                  <a:schemeClr val="dk1"/>
                </a:solidFill>
                <a:latin typeface="Poppins"/>
                <a:ea typeface="Poppins"/>
                <a:cs typeface="Poppins"/>
                <a:sym typeface="Poppins"/>
              </a:rPr>
              <a:t>Calvert County Family Network is committed to achieving a community where all children, youth and families thrive.</a:t>
            </a:r>
            <a:endParaRPr i="1" sz="1800">
              <a:solidFill>
                <a:schemeClr val="dk1"/>
              </a:solidFill>
              <a:latin typeface="Poppins"/>
              <a:ea typeface="Poppins"/>
              <a:cs typeface="Poppins"/>
              <a:sym typeface="Poppins"/>
            </a:endParaRPr>
          </a:p>
        </p:txBody>
      </p:sp>
      <p:sp>
        <p:nvSpPr>
          <p:cNvPr id="291" name="Google Shape;291;g2f16ad8a21c_0_2"/>
          <p:cNvSpPr txBox="1"/>
          <p:nvPr/>
        </p:nvSpPr>
        <p:spPr>
          <a:xfrm>
            <a:off x="7427100" y="3019125"/>
            <a:ext cx="3629100" cy="3589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US" sz="2400">
                <a:solidFill>
                  <a:srgbClr val="0074A2"/>
                </a:solidFill>
                <a:latin typeface="Poppins"/>
                <a:ea typeface="Poppins"/>
                <a:cs typeface="Poppins"/>
                <a:sym typeface="Poppins"/>
              </a:rPr>
              <a:t>Mission</a:t>
            </a:r>
            <a:endParaRPr b="1" sz="2400">
              <a:solidFill>
                <a:srgbClr val="0074A2"/>
              </a:solidFill>
              <a:latin typeface="Poppins"/>
              <a:ea typeface="Poppins"/>
              <a:cs typeface="Poppins"/>
              <a:sym typeface="Poppins"/>
            </a:endParaRPr>
          </a:p>
          <a:p>
            <a:pPr indent="0" lvl="0" marL="0" rtl="0" algn="ctr">
              <a:lnSpc>
                <a:spcPct val="115000"/>
              </a:lnSpc>
              <a:spcBef>
                <a:spcPts val="1200"/>
              </a:spcBef>
              <a:spcAft>
                <a:spcPts val="1200"/>
              </a:spcAft>
              <a:buNone/>
            </a:pPr>
            <a:r>
              <a:rPr i="1" lang="en-US" sz="1800">
                <a:solidFill>
                  <a:schemeClr val="dk1"/>
                </a:solidFill>
                <a:latin typeface="Poppins"/>
                <a:ea typeface="Poppins"/>
                <a:cs typeface="Poppins"/>
                <a:sym typeface="Poppins"/>
              </a:rPr>
              <a:t>Calvert County Family Network will pursue our vision through interagency collaboration and coordination that provides support for comprehensive services to address the needs of children, youth and families.</a:t>
            </a:r>
            <a:endParaRPr i="1" sz="1800">
              <a:latin typeface="Poppins"/>
              <a:ea typeface="Poppins"/>
              <a:cs typeface="Poppins"/>
              <a:sym typeface="Poppins"/>
            </a:endParaRPr>
          </a:p>
        </p:txBody>
      </p:sp>
      <p:sp>
        <p:nvSpPr>
          <p:cNvPr id="292" name="Google Shape;292;g2f16ad8a21c_0_2"/>
          <p:cNvSpPr txBox="1"/>
          <p:nvPr/>
        </p:nvSpPr>
        <p:spPr>
          <a:xfrm>
            <a:off x="0" y="0"/>
            <a:ext cx="12192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rgbClr val="0074A2"/>
                </a:solidFill>
                <a:latin typeface="Poppins"/>
                <a:ea typeface="Poppins"/>
                <a:cs typeface="Poppins"/>
                <a:sym typeface="Poppins"/>
              </a:rPr>
              <a:t>Calvert County Family Network Board Members and Staff</a:t>
            </a:r>
            <a:endParaRPr sz="2400">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ead35f07dc_1_15"/>
          <p:cNvSpPr txBox="1"/>
          <p:nvPr/>
        </p:nvSpPr>
        <p:spPr>
          <a:xfrm>
            <a:off x="72900" y="-102975"/>
            <a:ext cx="12046200" cy="1031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100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Prenatal and Birth</a:t>
            </a:r>
            <a:r>
              <a:rPr b="1" lang="en-US" sz="4500">
                <a:solidFill>
                  <a:srgbClr val="0074A2"/>
                </a:solidFill>
                <a:latin typeface="Poppins"/>
                <a:ea typeface="Poppins"/>
                <a:cs typeface="Poppins"/>
                <a:sym typeface="Poppins"/>
              </a:rPr>
              <a:t> </a:t>
            </a:r>
            <a:r>
              <a:rPr b="1" i="0" lang="en-US" sz="4500" u="none" cap="none" strike="noStrike">
                <a:solidFill>
                  <a:srgbClr val="0074A2"/>
                </a:solidFill>
                <a:latin typeface="Poppins"/>
                <a:ea typeface="Poppins"/>
                <a:cs typeface="Poppins"/>
                <a:sym typeface="Poppins"/>
              </a:rPr>
              <a:t>Outcomes:</a:t>
            </a:r>
            <a:r>
              <a:rPr i="0" lang="en-US" sz="6400" u="none" cap="none" strike="noStrike">
                <a:solidFill>
                  <a:srgbClr val="0074A2"/>
                </a:solidFill>
                <a:latin typeface="Poppins"/>
                <a:ea typeface="Poppins"/>
                <a:cs typeface="Poppins"/>
                <a:sym typeface="Poppins"/>
              </a:rPr>
              <a:t> </a:t>
            </a:r>
            <a:br>
              <a:rPr i="0" lang="en-US" sz="6400" u="none" cap="none" strike="noStrike">
                <a:solidFill>
                  <a:srgbClr val="0074A2"/>
                </a:solidFill>
                <a:latin typeface="Poppins"/>
                <a:ea typeface="Poppins"/>
                <a:cs typeface="Poppins"/>
                <a:sym typeface="Poppins"/>
              </a:rPr>
            </a:br>
            <a:r>
              <a:rPr i="0" lang="en-US" sz="2400" u="none" cap="none" strike="noStrike">
                <a:solidFill>
                  <a:srgbClr val="0074A2"/>
                </a:solidFill>
                <a:latin typeface="Poppins"/>
                <a:ea typeface="Poppins"/>
                <a:cs typeface="Poppins"/>
                <a:sym typeface="Poppins"/>
              </a:rPr>
              <a:t>Early Prenatal Care by Race</a:t>
            </a:r>
            <a:endParaRPr i="0" sz="2400" u="none" cap="none" strike="noStrike">
              <a:solidFill>
                <a:srgbClr val="0074A2"/>
              </a:solidFill>
              <a:latin typeface="Poppins"/>
              <a:ea typeface="Poppins"/>
              <a:cs typeface="Poppins"/>
              <a:sym typeface="Poppins"/>
            </a:endParaRPr>
          </a:p>
        </p:txBody>
      </p:sp>
      <p:sp>
        <p:nvSpPr>
          <p:cNvPr id="563" name="Google Shape;563;g2ead35f07dc_1_15"/>
          <p:cNvSpPr txBox="1"/>
          <p:nvPr/>
        </p:nvSpPr>
        <p:spPr>
          <a:xfrm>
            <a:off x="8374700" y="6369900"/>
            <a:ext cx="2908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Maryland Vital Stats Reports 2018-2021</a:t>
            </a:r>
            <a:endParaRPr i="0" sz="1000" u="none" cap="none" strike="noStrike">
              <a:solidFill>
                <a:srgbClr val="000000"/>
              </a:solidFill>
              <a:latin typeface="Poppins"/>
              <a:ea typeface="Poppins"/>
              <a:cs typeface="Poppins"/>
              <a:sym typeface="Poppins"/>
            </a:endParaRPr>
          </a:p>
        </p:txBody>
      </p:sp>
      <p:pic>
        <p:nvPicPr>
          <p:cNvPr id="564" name="Google Shape;564;g2ead35f07dc_1_15" title="Chart"/>
          <p:cNvPicPr preferRelativeResize="0"/>
          <p:nvPr/>
        </p:nvPicPr>
        <p:blipFill rotWithShape="1">
          <a:blip r:embed="rId3">
            <a:alphaModFix/>
          </a:blip>
          <a:srcRect b="0" l="0" r="4561" t="0"/>
          <a:stretch/>
        </p:blipFill>
        <p:spPr>
          <a:xfrm>
            <a:off x="2181938" y="1172863"/>
            <a:ext cx="7828124" cy="5119050"/>
          </a:xfrm>
          <a:prstGeom prst="rect">
            <a:avLst/>
          </a:prstGeom>
          <a:noFill/>
          <a:ln>
            <a:noFill/>
          </a:ln>
        </p:spPr>
      </p:pic>
      <p:sp>
        <p:nvSpPr>
          <p:cNvPr id="565" name="Google Shape;565;g2ead35f07dc_1_15"/>
          <p:cNvSpPr txBox="1"/>
          <p:nvPr/>
        </p:nvSpPr>
        <p:spPr>
          <a:xfrm>
            <a:off x="1180850" y="6216000"/>
            <a:ext cx="6963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Early Prenatal Care</a:t>
            </a:r>
            <a:r>
              <a:rPr lang="en-US" sz="1200">
                <a:latin typeface="Poppins"/>
                <a:ea typeface="Poppins"/>
                <a:cs typeface="Poppins"/>
                <a:sym typeface="Poppins"/>
              </a:rPr>
              <a:t>: The percent of all births and births in selected racial groups with prenatal care beginning in the first trimester. </a:t>
            </a:r>
            <a:endParaRPr sz="1200">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2ead35f07dc_1_29"/>
          <p:cNvSpPr txBox="1"/>
          <p:nvPr/>
        </p:nvSpPr>
        <p:spPr>
          <a:xfrm>
            <a:off x="0" y="0"/>
            <a:ext cx="11921700" cy="1193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Prenatal and Birth Outcomes: </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11"/>
                  </a:ext>
                </a:extLst>
              </a:rPr>
              <a:t>Early Prenatal Care by Age</a:t>
            </a:r>
            <a:endParaRPr i="0" sz="2400" u="none" cap="none" strike="noStrike">
              <a:solidFill>
                <a:srgbClr val="0074A2"/>
              </a:solidFill>
              <a:latin typeface="Poppins"/>
              <a:ea typeface="Poppins"/>
              <a:cs typeface="Poppins"/>
              <a:sym typeface="Poppins"/>
            </a:endParaRPr>
          </a:p>
        </p:txBody>
      </p:sp>
      <p:sp>
        <p:nvSpPr>
          <p:cNvPr id="571" name="Google Shape;571;g2ead35f07dc_1_29"/>
          <p:cNvSpPr txBox="1"/>
          <p:nvPr/>
        </p:nvSpPr>
        <p:spPr>
          <a:xfrm>
            <a:off x="8755975" y="6611700"/>
            <a:ext cx="2908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Maryland Vital Stats Reports 2018-2021</a:t>
            </a:r>
            <a:endParaRPr i="0" sz="1000" u="none" cap="none" strike="noStrike">
              <a:solidFill>
                <a:srgbClr val="000000"/>
              </a:solidFill>
              <a:latin typeface="Poppins"/>
              <a:ea typeface="Poppins"/>
              <a:cs typeface="Poppins"/>
              <a:sym typeface="Poppins"/>
            </a:endParaRPr>
          </a:p>
        </p:txBody>
      </p:sp>
      <p:pic>
        <p:nvPicPr>
          <p:cNvPr id="572" name="Google Shape;572;g2ead35f07dc_1_29" title="Chart"/>
          <p:cNvPicPr preferRelativeResize="0"/>
          <p:nvPr/>
        </p:nvPicPr>
        <p:blipFill rotWithShape="1">
          <a:blip r:embed="rId3">
            <a:alphaModFix/>
          </a:blip>
          <a:srcRect b="0" l="0" r="0" t="0"/>
          <a:stretch/>
        </p:blipFill>
        <p:spPr>
          <a:xfrm>
            <a:off x="1674821" y="1193400"/>
            <a:ext cx="8842369" cy="5418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e97578b584_0_31"/>
          <p:cNvSpPr txBox="1"/>
          <p:nvPr/>
        </p:nvSpPr>
        <p:spPr>
          <a:xfrm>
            <a:off x="0" y="1867300"/>
            <a:ext cx="42567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Prenatal and Birth Outcomes: </a:t>
            </a:r>
            <a:r>
              <a:rPr i="0" lang="en-US" sz="2400" u="none" cap="none" strike="noStrike">
                <a:solidFill>
                  <a:srgbClr val="0074A2"/>
                </a:solidFill>
                <a:latin typeface="Poppins"/>
                <a:ea typeface="Poppins"/>
                <a:cs typeface="Poppins"/>
                <a:sym typeface="Poppins"/>
              </a:rPr>
              <a:t>Women Without Prenatal Care</a:t>
            </a:r>
            <a:endParaRPr i="0" sz="2400" u="none" cap="none" strike="noStrike">
              <a:solidFill>
                <a:srgbClr val="0074A2"/>
              </a:solidFill>
              <a:latin typeface="Poppins"/>
              <a:ea typeface="Poppins"/>
              <a:cs typeface="Poppins"/>
              <a:sym typeface="Poppins"/>
            </a:endParaRPr>
          </a:p>
        </p:txBody>
      </p:sp>
      <p:sp>
        <p:nvSpPr>
          <p:cNvPr id="578" name="Google Shape;578;g2e97578b584_0_31"/>
          <p:cNvSpPr txBox="1"/>
          <p:nvPr/>
        </p:nvSpPr>
        <p:spPr>
          <a:xfrm>
            <a:off x="9715998" y="6426650"/>
            <a:ext cx="19383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MD Family Network</a:t>
            </a:r>
            <a:endParaRPr i="0" sz="1400" u="none" cap="none" strike="noStrike">
              <a:solidFill>
                <a:srgbClr val="000000"/>
              </a:solidFill>
              <a:latin typeface="Poppins"/>
              <a:ea typeface="Poppins"/>
              <a:cs typeface="Poppins"/>
              <a:sym typeface="Poppins"/>
            </a:endParaRPr>
          </a:p>
        </p:txBody>
      </p:sp>
      <p:pic>
        <p:nvPicPr>
          <p:cNvPr id="579" name="Google Shape;579;g2e97578b584_0_31" title="Chart"/>
          <p:cNvPicPr preferRelativeResize="0"/>
          <p:nvPr/>
        </p:nvPicPr>
        <p:blipFill rotWithShape="1">
          <a:blip r:embed="rId3">
            <a:alphaModFix/>
          </a:blip>
          <a:srcRect b="0" l="0" r="0" t="0"/>
          <a:stretch/>
        </p:blipFill>
        <p:spPr>
          <a:xfrm>
            <a:off x="4797051" y="1207575"/>
            <a:ext cx="7188626" cy="4442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g2ec1b9c2139_0_158"/>
          <p:cNvSpPr txBox="1"/>
          <p:nvPr/>
        </p:nvSpPr>
        <p:spPr>
          <a:xfrm>
            <a:off x="81750" y="290075"/>
            <a:ext cx="121920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Prenatal and Birth Outcomes</a:t>
            </a:r>
            <a:endParaRPr b="1" i="0" sz="4500" u="none" cap="none" strike="noStrike">
              <a:solidFill>
                <a:srgbClr val="000000"/>
              </a:solidFill>
              <a:latin typeface="Poppins"/>
              <a:ea typeface="Poppins"/>
              <a:cs typeface="Poppins"/>
              <a:sym typeface="Poppins"/>
            </a:endParaRPr>
          </a:p>
        </p:txBody>
      </p:sp>
      <p:sp>
        <p:nvSpPr>
          <p:cNvPr id="585" name="Google Shape;585;g2ec1b9c2139_0_158"/>
          <p:cNvSpPr txBox="1"/>
          <p:nvPr/>
        </p:nvSpPr>
        <p:spPr>
          <a:xfrm>
            <a:off x="6730350" y="1253075"/>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Infant Mortality by Race</a:t>
            </a:r>
            <a:endParaRPr i="0" sz="2400" u="none" cap="none" strike="noStrike">
              <a:solidFill>
                <a:srgbClr val="000000"/>
              </a:solidFill>
              <a:latin typeface="Poppins"/>
              <a:ea typeface="Poppins"/>
              <a:cs typeface="Poppins"/>
              <a:sym typeface="Poppins"/>
            </a:endParaRPr>
          </a:p>
        </p:txBody>
      </p:sp>
      <p:sp>
        <p:nvSpPr>
          <p:cNvPr id="586" name="Google Shape;586;g2ec1b9c2139_0_158"/>
          <p:cNvSpPr txBox="1"/>
          <p:nvPr/>
        </p:nvSpPr>
        <p:spPr>
          <a:xfrm>
            <a:off x="580363" y="1253075"/>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Infant Mortality</a:t>
            </a:r>
            <a:endParaRPr i="0" sz="2400" u="none" cap="none" strike="noStrike">
              <a:solidFill>
                <a:srgbClr val="000000"/>
              </a:solidFill>
              <a:latin typeface="Poppins"/>
              <a:ea typeface="Poppins"/>
              <a:cs typeface="Poppins"/>
              <a:sym typeface="Poppins"/>
            </a:endParaRPr>
          </a:p>
        </p:txBody>
      </p:sp>
      <p:cxnSp>
        <p:nvCxnSpPr>
          <p:cNvPr id="587" name="Google Shape;587;g2ec1b9c2139_0_158"/>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sp>
        <p:nvSpPr>
          <p:cNvPr id="588" name="Google Shape;588;g2ec1b9c2139_0_158"/>
          <p:cNvSpPr txBox="1"/>
          <p:nvPr/>
        </p:nvSpPr>
        <p:spPr>
          <a:xfrm>
            <a:off x="4856700" y="6449500"/>
            <a:ext cx="26421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Maryland Department of Health</a:t>
            </a:r>
            <a:endParaRPr i="0" sz="1000" u="none" cap="none" strike="noStrike">
              <a:solidFill>
                <a:srgbClr val="000000"/>
              </a:solidFill>
              <a:latin typeface="Poppins"/>
              <a:ea typeface="Poppins"/>
              <a:cs typeface="Poppins"/>
              <a:sym typeface="Poppins"/>
            </a:endParaRPr>
          </a:p>
        </p:txBody>
      </p:sp>
      <p:pic>
        <p:nvPicPr>
          <p:cNvPr id="589" name="Google Shape;589;g2ec1b9c2139_0_158"/>
          <p:cNvPicPr preferRelativeResize="0"/>
          <p:nvPr/>
        </p:nvPicPr>
        <p:blipFill rotWithShape="1">
          <a:blip r:embed="rId3">
            <a:alphaModFix/>
          </a:blip>
          <a:srcRect b="0" l="2012" r="1209" t="9040"/>
          <a:stretch/>
        </p:blipFill>
        <p:spPr>
          <a:xfrm>
            <a:off x="0" y="2090975"/>
            <a:ext cx="6101124" cy="3440625"/>
          </a:xfrm>
          <a:prstGeom prst="rect">
            <a:avLst/>
          </a:prstGeom>
          <a:noFill/>
          <a:ln>
            <a:noFill/>
          </a:ln>
        </p:spPr>
      </p:pic>
      <p:pic>
        <p:nvPicPr>
          <p:cNvPr id="590" name="Google Shape;590;g2ec1b9c2139_0_158" title="Chart"/>
          <p:cNvPicPr preferRelativeResize="0"/>
          <p:nvPr/>
        </p:nvPicPr>
        <p:blipFill rotWithShape="1">
          <a:blip r:embed="rId4">
            <a:alphaModFix/>
          </a:blip>
          <a:srcRect b="0" l="0" r="0" t="0"/>
          <a:stretch/>
        </p:blipFill>
        <p:spPr>
          <a:xfrm>
            <a:off x="6253525" y="2063873"/>
            <a:ext cx="5938475" cy="3683351"/>
          </a:xfrm>
          <a:prstGeom prst="rect">
            <a:avLst/>
          </a:prstGeom>
          <a:noFill/>
          <a:ln>
            <a:noFill/>
          </a:ln>
        </p:spPr>
      </p:pic>
      <p:sp>
        <p:nvSpPr>
          <p:cNvPr id="591" name="Google Shape;591;g2ec1b9c2139_0_158"/>
          <p:cNvSpPr txBox="1"/>
          <p:nvPr/>
        </p:nvSpPr>
        <p:spPr>
          <a:xfrm>
            <a:off x="6352050" y="5728900"/>
            <a:ext cx="5697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Infant Mortality</a:t>
            </a:r>
            <a:r>
              <a:rPr lang="en-US" sz="1200">
                <a:latin typeface="Poppins"/>
                <a:ea typeface="Poppins"/>
                <a:cs typeface="Poppins"/>
                <a:sym typeface="Poppins"/>
              </a:rPr>
              <a:t>: The number of deaths occurring to infants under one year of age per 1,000 live births, for all infants and for infants in selected racial groups.</a:t>
            </a:r>
            <a:endParaRPr sz="1200">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g2ec1b9c2139_0_173"/>
          <p:cNvPicPr preferRelativeResize="0"/>
          <p:nvPr/>
        </p:nvPicPr>
        <p:blipFill rotWithShape="1">
          <a:blip r:embed="rId3">
            <a:alphaModFix/>
          </a:blip>
          <a:srcRect b="10904" l="0" r="0" t="4820"/>
          <a:stretch/>
        </p:blipFill>
        <p:spPr>
          <a:xfrm>
            <a:off x="0" y="0"/>
            <a:ext cx="12192000" cy="6858000"/>
          </a:xfrm>
          <a:prstGeom prst="rect">
            <a:avLst/>
          </a:prstGeom>
          <a:noFill/>
          <a:ln>
            <a:noFill/>
          </a:ln>
        </p:spPr>
      </p:pic>
      <p:sp>
        <p:nvSpPr>
          <p:cNvPr id="598" name="Google Shape;598;g2ec1b9c2139_0_173"/>
          <p:cNvSpPr txBox="1"/>
          <p:nvPr>
            <p:ph type="title"/>
          </p:nvPr>
        </p:nvSpPr>
        <p:spPr>
          <a:xfrm>
            <a:off x="0" y="5121400"/>
            <a:ext cx="12192000" cy="1325700"/>
          </a:xfrm>
          <a:prstGeom prst="rect">
            <a:avLst/>
          </a:prstGeom>
          <a:solidFill>
            <a:srgbClr val="FFFFFF">
              <a:alpha val="64313"/>
            </a:srgbClr>
          </a:solidFill>
          <a:ln cap="flat" cmpd="sng" w="9525">
            <a:solidFill>
              <a:srgbClr val="0074A2"/>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6000">
                <a:solidFill>
                  <a:srgbClr val="0074A2"/>
                </a:solidFill>
                <a:latin typeface="Poppins"/>
                <a:ea typeface="Poppins"/>
                <a:cs typeface="Poppins"/>
                <a:sym typeface="Poppins"/>
              </a:rPr>
              <a:t>Healthy Children</a:t>
            </a:r>
            <a:endParaRPr b="1" sz="6000">
              <a:solidFill>
                <a:srgbClr val="0074A2"/>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2ee2ffef109_0_25"/>
          <p:cNvSpPr txBox="1"/>
          <p:nvPr/>
        </p:nvSpPr>
        <p:spPr>
          <a:xfrm>
            <a:off x="176200" y="939075"/>
            <a:ext cx="11696400" cy="526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latin typeface="Poppins"/>
                <a:ea typeface="Poppins"/>
                <a:cs typeface="Poppins"/>
                <a:sym typeface="Poppins"/>
              </a:rPr>
              <a:t>Ensuring </a:t>
            </a:r>
            <a:r>
              <a:rPr b="1" lang="en-US">
                <a:latin typeface="Poppins"/>
                <a:ea typeface="Poppins"/>
                <a:cs typeface="Poppins"/>
                <a:sym typeface="Poppins"/>
              </a:rPr>
              <a:t>Healthy Children </a:t>
            </a:r>
            <a:r>
              <a:rPr lang="en-US">
                <a:latin typeface="Poppins"/>
                <a:ea typeface="Poppins"/>
                <a:cs typeface="Poppins"/>
                <a:sym typeface="Poppins"/>
              </a:rPr>
              <a:t>is crucial for overall childhood development and future well-being. A healthy child is better equipped to learn, grow, and reach their full potential physically, mentally, and emotionally. Good health in childhood also sets the foundation for a healthier adulthood, reducing the risk of chronic diseases later in life. </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0" lvl="0" marL="0" marR="0" rtl="0" algn="l">
              <a:lnSpc>
                <a:spcPct val="100000"/>
              </a:lnSpc>
              <a:spcBef>
                <a:spcPts val="0"/>
              </a:spcBef>
              <a:spcAft>
                <a:spcPts val="0"/>
              </a:spcAft>
              <a:buNone/>
            </a:pPr>
            <a:r>
              <a:rPr lang="en-US">
                <a:latin typeface="Poppins"/>
                <a:ea typeface="Poppins"/>
                <a:cs typeface="Poppins"/>
                <a:sym typeface="Poppins"/>
              </a:rPr>
              <a:t>Recent data from C</a:t>
            </a:r>
            <a:r>
              <a:rPr lang="en-US">
                <a:latin typeface="Poppins"/>
                <a:ea typeface="Poppins"/>
                <a:cs typeface="Poppins"/>
                <a:sym typeface="Poppins"/>
              </a:rPr>
              <a:t>alvert County provides crucial insights into the overall health, mental health and substance use patterns among local children and youth: </a:t>
            </a:r>
            <a:br>
              <a:rPr lang="en-US">
                <a:latin typeface="Poppins"/>
                <a:ea typeface="Poppins"/>
                <a:cs typeface="Poppins"/>
                <a:sym typeface="Poppins"/>
              </a:rPr>
            </a:b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Self-harm rates are relatively stable overall but disproportionately affect females</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Since 2014, there has been an increase in  middle and high school students reporting feeling sad or hopeless each year</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High school students have experienced an increase in suicidal thoughts yearly from 2014 to 2022</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While youth substance use has generally declined, marijuana remains the most commonly used substance and is most likely to result in juvenile offenses</a:t>
            </a:r>
            <a:br>
              <a:rPr lang="en-US">
                <a:latin typeface="Poppins"/>
                <a:ea typeface="Poppins"/>
                <a:cs typeface="Poppins"/>
                <a:sym typeface="Poppins"/>
              </a:rPr>
            </a:br>
            <a:endParaRPr>
              <a:latin typeface="Poppins"/>
              <a:ea typeface="Poppins"/>
              <a:cs typeface="Poppins"/>
              <a:sym typeface="Poppins"/>
            </a:endParaRPr>
          </a:p>
          <a:p>
            <a:pPr indent="0" lvl="0" marL="0" rtl="0" algn="l">
              <a:spcBef>
                <a:spcPts val="0"/>
              </a:spcBef>
              <a:spcAft>
                <a:spcPts val="0"/>
              </a:spcAft>
              <a:buNone/>
            </a:pPr>
            <a:r>
              <a:rPr lang="en-US">
                <a:latin typeface="Poppins"/>
                <a:ea typeface="Poppins"/>
                <a:cs typeface="Poppins"/>
                <a:sym typeface="Poppins"/>
              </a:rPr>
              <a:t>These trends paint a concerning picture of youth mental health and substance use in Calvert County. While intentional self-harm rates have remained relatively stable overall, they disproportionately affect females, highlighting a gender-specific issue that requires targeted solutions. Compounding this, there has been a consistent year-over-year increase since 2014 in the percentage of middle and high school students reporting feelings of sadness or hopelessness, indicating a broader decline in youth mental health well-being. Even more alarming is the rise in suicidal thoughts among high school students over the same period, suggesting that mental health challenges are becoming more severe for many adolescents. On the plus side, youth substance use has declined across all substances and populations; however, the persistent prevalence of marijuana use remains a concern, as it continues to be the substance most frequently associated with juvenile offenses.</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lang="en-US">
                <a:latin typeface="Poppins"/>
                <a:ea typeface="Poppins"/>
                <a:cs typeface="Poppins"/>
                <a:sym typeface="Poppins"/>
              </a:rPr>
              <a:t>With increased resources and focused interventions, there is tremendous potential to reverse these trends, supporting our youth in building resilience, improving mental health, and paving the way for a brighter, healthier future.</a:t>
            </a:r>
            <a:endParaRPr>
              <a:latin typeface="Poppins"/>
              <a:ea typeface="Poppins"/>
              <a:cs typeface="Poppins"/>
              <a:sym typeface="Poppins"/>
            </a:endParaRPr>
          </a:p>
        </p:txBody>
      </p:sp>
      <p:sp>
        <p:nvSpPr>
          <p:cNvPr id="604" name="Google Shape;604;g2ee2ffef109_0_25"/>
          <p:cNvSpPr txBox="1"/>
          <p:nvPr>
            <p:ph type="title"/>
          </p:nvPr>
        </p:nvSpPr>
        <p:spPr>
          <a:xfrm>
            <a:off x="838200" y="54575"/>
            <a:ext cx="10515600" cy="893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800">
                <a:solidFill>
                  <a:srgbClr val="0074A2"/>
                </a:solidFill>
              </a:rPr>
              <a:t>Why is this important?</a:t>
            </a:r>
            <a:endParaRPr sz="4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2eb0ecbc939_0_6"/>
          <p:cNvSpPr txBox="1"/>
          <p:nvPr/>
        </p:nvSpPr>
        <p:spPr>
          <a:xfrm>
            <a:off x="25" y="1867300"/>
            <a:ext cx="42567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Child Deaths</a:t>
            </a:r>
            <a:r>
              <a:rPr i="0" lang="en-US" sz="3000" u="none" cap="none" strike="noStrike">
                <a:solidFill>
                  <a:srgbClr val="0074A2"/>
                </a:solidFill>
                <a:latin typeface="Poppins"/>
                <a:ea typeface="Poppins"/>
                <a:cs typeface="Poppins"/>
                <a:sym typeface="Poppins"/>
              </a:rPr>
              <a:t> </a:t>
            </a:r>
            <a:endParaRPr i="0" sz="3000" u="none" cap="none" strike="noStrike">
              <a:solidFill>
                <a:srgbClr val="0074A2"/>
              </a:solidFill>
              <a:latin typeface="Poppins"/>
              <a:ea typeface="Poppins"/>
              <a:cs typeface="Poppins"/>
              <a:sym typeface="Poppins"/>
            </a:endParaRPr>
          </a:p>
        </p:txBody>
      </p:sp>
      <p:sp>
        <p:nvSpPr>
          <p:cNvPr id="610" name="Google Shape;610;g2eb0ecbc939_0_6"/>
          <p:cNvSpPr txBox="1"/>
          <p:nvPr/>
        </p:nvSpPr>
        <p:spPr>
          <a:xfrm>
            <a:off x="8725925" y="6443200"/>
            <a:ext cx="2908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Maryland Vital Stats Reports 2018-2021</a:t>
            </a:r>
            <a:endParaRPr i="0" sz="1000" u="none" cap="none" strike="noStrike">
              <a:solidFill>
                <a:srgbClr val="000000"/>
              </a:solidFill>
              <a:latin typeface="Poppins"/>
              <a:ea typeface="Poppins"/>
              <a:cs typeface="Poppins"/>
              <a:sym typeface="Poppins"/>
            </a:endParaRPr>
          </a:p>
        </p:txBody>
      </p:sp>
      <p:pic>
        <p:nvPicPr>
          <p:cNvPr id="611" name="Google Shape;611;g2eb0ecbc939_0_6" title="Chart"/>
          <p:cNvPicPr preferRelativeResize="0"/>
          <p:nvPr/>
        </p:nvPicPr>
        <p:blipFill rotWithShape="1">
          <a:blip r:embed="rId3">
            <a:alphaModFix/>
          </a:blip>
          <a:srcRect b="3706" l="2547" r="1676" t="3641"/>
          <a:stretch/>
        </p:blipFill>
        <p:spPr>
          <a:xfrm>
            <a:off x="4448750" y="1096063"/>
            <a:ext cx="7743248" cy="4665776"/>
          </a:xfrm>
          <a:prstGeom prst="rect">
            <a:avLst/>
          </a:prstGeom>
          <a:noFill/>
          <a:ln>
            <a:noFill/>
          </a:ln>
        </p:spPr>
      </p:pic>
      <p:sp>
        <p:nvSpPr>
          <p:cNvPr id="612" name="Google Shape;612;g2eb0ecbc939_0_6"/>
          <p:cNvSpPr txBox="1"/>
          <p:nvPr/>
        </p:nvSpPr>
        <p:spPr>
          <a:xfrm>
            <a:off x="57450" y="4510500"/>
            <a:ext cx="425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Child Deaths</a:t>
            </a:r>
            <a:r>
              <a:rPr lang="en-US" sz="1200">
                <a:latin typeface="Poppins"/>
                <a:ea typeface="Poppins"/>
                <a:cs typeface="Poppins"/>
                <a:sym typeface="Poppins"/>
              </a:rPr>
              <a:t>: The rate of deaths to children ages 0-21 per 100,000 in the age-specific population.</a:t>
            </a:r>
            <a:endParaRPr sz="1200">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35"/>
          <p:cNvSpPr txBox="1"/>
          <p:nvPr/>
        </p:nvSpPr>
        <p:spPr>
          <a:xfrm>
            <a:off x="0" y="2844900"/>
            <a:ext cx="4310100" cy="1168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Depressive Episode</a:t>
            </a:r>
            <a:endParaRPr i="0" sz="2400" u="none" cap="none" strike="noStrike">
              <a:solidFill>
                <a:srgbClr val="0074A2"/>
              </a:solidFill>
              <a:latin typeface="Poppins"/>
              <a:ea typeface="Poppins"/>
              <a:cs typeface="Poppins"/>
              <a:sym typeface="Poppins"/>
            </a:endParaRPr>
          </a:p>
        </p:txBody>
      </p:sp>
      <p:sp>
        <p:nvSpPr>
          <p:cNvPr id="618" name="Google Shape;618;p35"/>
          <p:cNvSpPr txBox="1"/>
          <p:nvPr/>
        </p:nvSpPr>
        <p:spPr>
          <a:xfrm>
            <a:off x="122115" y="152397"/>
            <a:ext cx="2440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Healthy Calvert</a:t>
            </a:r>
            <a:endParaRPr i="0" sz="1000" u="none" cap="none" strike="noStrike">
              <a:solidFill>
                <a:srgbClr val="000000"/>
              </a:solidFill>
              <a:latin typeface="Poppins"/>
              <a:ea typeface="Poppins"/>
              <a:cs typeface="Poppins"/>
              <a:sym typeface="Poppins"/>
            </a:endParaRPr>
          </a:p>
        </p:txBody>
      </p:sp>
      <p:pic>
        <p:nvPicPr>
          <p:cNvPr id="619" name="Google Shape;619;p35" title="Chart"/>
          <p:cNvPicPr preferRelativeResize="0"/>
          <p:nvPr/>
        </p:nvPicPr>
        <p:blipFill rotWithShape="1">
          <a:blip r:embed="rId3">
            <a:alphaModFix/>
          </a:blip>
          <a:srcRect b="4468" l="0" r="0" t="4531"/>
          <a:stretch/>
        </p:blipFill>
        <p:spPr>
          <a:xfrm>
            <a:off x="5183575" y="152400"/>
            <a:ext cx="5922576" cy="3328063"/>
          </a:xfrm>
          <a:prstGeom prst="rect">
            <a:avLst/>
          </a:prstGeom>
          <a:noFill/>
          <a:ln>
            <a:noFill/>
          </a:ln>
        </p:spPr>
      </p:pic>
      <p:pic>
        <p:nvPicPr>
          <p:cNvPr id="620" name="Google Shape;620;p35" title="Chart"/>
          <p:cNvPicPr preferRelativeResize="0"/>
          <p:nvPr/>
        </p:nvPicPr>
        <p:blipFill rotWithShape="1">
          <a:blip r:embed="rId4">
            <a:alphaModFix/>
          </a:blip>
          <a:srcRect b="4737" l="0" r="0" t="3619"/>
          <a:stretch/>
        </p:blipFill>
        <p:spPr>
          <a:xfrm>
            <a:off x="5390457" y="3580101"/>
            <a:ext cx="5657802" cy="3201699"/>
          </a:xfrm>
          <a:prstGeom prst="rect">
            <a:avLst/>
          </a:prstGeom>
          <a:noFill/>
          <a:ln>
            <a:noFill/>
          </a:ln>
        </p:spPr>
      </p:pic>
      <p:sp>
        <p:nvSpPr>
          <p:cNvPr id="621" name="Google Shape;621;p35"/>
          <p:cNvSpPr txBox="1"/>
          <p:nvPr/>
        </p:nvSpPr>
        <p:spPr>
          <a:xfrm>
            <a:off x="45925" y="4440700"/>
            <a:ext cx="4147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Depressive Episode</a:t>
            </a:r>
            <a:r>
              <a:rPr lang="en-US" sz="1200">
                <a:latin typeface="Poppins"/>
                <a:ea typeface="Poppins"/>
                <a:cs typeface="Poppins"/>
                <a:sym typeface="Poppins"/>
              </a:rPr>
              <a:t>: The percent of public school students in grades 9-12 reporting a depressive episode.</a:t>
            </a:r>
            <a:endParaRPr sz="1200">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2eb0ecbc939_0_19"/>
          <p:cNvSpPr txBox="1"/>
          <p:nvPr/>
        </p:nvSpPr>
        <p:spPr>
          <a:xfrm>
            <a:off x="0" y="1867300"/>
            <a:ext cx="42963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12"/>
                  </a:ext>
                </a:extLst>
              </a:rPr>
              <a:t>Health Insurance Coverage</a:t>
            </a:r>
            <a:endParaRPr i="0" sz="2400" u="none" cap="none" strike="noStrike">
              <a:solidFill>
                <a:srgbClr val="0074A2"/>
              </a:solidFill>
              <a:latin typeface="Poppins"/>
              <a:ea typeface="Poppins"/>
              <a:cs typeface="Poppins"/>
              <a:sym typeface="Poppins"/>
            </a:endParaRPr>
          </a:p>
        </p:txBody>
      </p:sp>
      <p:sp>
        <p:nvSpPr>
          <p:cNvPr id="627" name="Google Shape;627;g2eb0ecbc939_0_19"/>
          <p:cNvSpPr txBox="1"/>
          <p:nvPr/>
        </p:nvSpPr>
        <p:spPr>
          <a:xfrm>
            <a:off x="6858000" y="6373650"/>
            <a:ext cx="47448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United States Census Bureau, Small Area Health Insurance Estimates</a:t>
            </a:r>
            <a:endParaRPr i="0" sz="1000" u="none" cap="none" strike="noStrike">
              <a:solidFill>
                <a:srgbClr val="000000"/>
              </a:solidFill>
              <a:latin typeface="Poppins"/>
              <a:ea typeface="Poppins"/>
              <a:cs typeface="Poppins"/>
              <a:sym typeface="Poppins"/>
            </a:endParaRPr>
          </a:p>
        </p:txBody>
      </p:sp>
      <p:pic>
        <p:nvPicPr>
          <p:cNvPr id="628" name="Google Shape;628;g2eb0ecbc939_0_19" title="Chart"/>
          <p:cNvPicPr preferRelativeResize="0"/>
          <p:nvPr/>
        </p:nvPicPr>
        <p:blipFill rotWithShape="1">
          <a:blip r:embed="rId3">
            <a:alphaModFix/>
          </a:blip>
          <a:srcRect b="0" l="0" r="0" t="0"/>
          <a:stretch/>
        </p:blipFill>
        <p:spPr>
          <a:xfrm>
            <a:off x="4452185" y="857425"/>
            <a:ext cx="7630464" cy="4718170"/>
          </a:xfrm>
          <a:prstGeom prst="rect">
            <a:avLst/>
          </a:prstGeom>
          <a:noFill/>
          <a:ln>
            <a:noFill/>
          </a:ln>
        </p:spPr>
      </p:pic>
      <p:sp>
        <p:nvSpPr>
          <p:cNvPr id="629" name="Google Shape;629;g2eb0ecbc939_0_19"/>
          <p:cNvSpPr txBox="1"/>
          <p:nvPr/>
        </p:nvSpPr>
        <p:spPr>
          <a:xfrm>
            <a:off x="64200" y="4644050"/>
            <a:ext cx="3771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Health Insurance Coverage</a:t>
            </a:r>
            <a:r>
              <a:rPr lang="en-US" sz="1200">
                <a:latin typeface="Poppins"/>
                <a:ea typeface="Poppins"/>
                <a:cs typeface="Poppins"/>
                <a:sym typeface="Poppins"/>
              </a:rPr>
              <a:t>: The percent of children who have health insurance coverage.</a:t>
            </a:r>
            <a:endParaRPr sz="1200">
              <a:latin typeface="Poppins"/>
              <a:ea typeface="Poppins"/>
              <a:cs typeface="Poppins"/>
              <a:sym typeface="Poppi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eb0ecbc939_0_32"/>
          <p:cNvSpPr txBox="1"/>
          <p:nvPr/>
        </p:nvSpPr>
        <p:spPr>
          <a:xfrm>
            <a:off x="1110450" y="152400"/>
            <a:ext cx="10134600" cy="809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i="0" sz="2100" u="none" cap="none" strike="noStrike">
              <a:solidFill>
                <a:srgbClr val="0074A2"/>
              </a:solidFill>
              <a:latin typeface="Poppins"/>
              <a:ea typeface="Poppins"/>
              <a:cs typeface="Poppins"/>
              <a:sym typeface="Poppins"/>
            </a:endParaRPr>
          </a:p>
        </p:txBody>
      </p:sp>
      <p:sp>
        <p:nvSpPr>
          <p:cNvPr id="635" name="Google Shape;635;g2eb0ecbc939_0_32"/>
          <p:cNvSpPr txBox="1"/>
          <p:nvPr/>
        </p:nvSpPr>
        <p:spPr>
          <a:xfrm>
            <a:off x="8684125" y="6487375"/>
            <a:ext cx="2908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Healthy Calvert</a:t>
            </a:r>
            <a:endParaRPr i="0" sz="1000" u="none" cap="none" strike="noStrike">
              <a:solidFill>
                <a:srgbClr val="000000"/>
              </a:solidFill>
              <a:latin typeface="Poppins"/>
              <a:ea typeface="Poppins"/>
              <a:cs typeface="Poppins"/>
              <a:sym typeface="Poppins"/>
            </a:endParaRPr>
          </a:p>
        </p:txBody>
      </p:sp>
      <p:cxnSp>
        <p:nvCxnSpPr>
          <p:cNvPr id="636" name="Google Shape;636;g2eb0ecbc939_0_32"/>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pic>
        <p:nvPicPr>
          <p:cNvPr id="637" name="Google Shape;637;g2eb0ecbc939_0_32" title="Chart"/>
          <p:cNvPicPr preferRelativeResize="0"/>
          <p:nvPr/>
        </p:nvPicPr>
        <p:blipFill rotWithShape="1">
          <a:blip r:embed="rId3">
            <a:alphaModFix/>
          </a:blip>
          <a:srcRect b="0" l="0" r="0" t="0"/>
          <a:stretch/>
        </p:blipFill>
        <p:spPr>
          <a:xfrm>
            <a:off x="83625" y="1922725"/>
            <a:ext cx="5983969" cy="3708474"/>
          </a:xfrm>
          <a:prstGeom prst="rect">
            <a:avLst/>
          </a:prstGeom>
          <a:noFill/>
          <a:ln>
            <a:noFill/>
          </a:ln>
        </p:spPr>
      </p:pic>
      <p:sp>
        <p:nvSpPr>
          <p:cNvPr id="638" name="Google Shape;638;g2eb0ecbc939_0_32"/>
          <p:cNvSpPr txBox="1"/>
          <p:nvPr/>
        </p:nvSpPr>
        <p:spPr>
          <a:xfrm>
            <a:off x="531775" y="1232113"/>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Hospitalizations: Intentional Self-Inflicted Injuries </a:t>
            </a:r>
            <a:endParaRPr i="0" sz="2400" u="none" cap="none" strike="noStrike">
              <a:solidFill>
                <a:srgbClr val="000000"/>
              </a:solidFill>
              <a:latin typeface="Poppins"/>
              <a:ea typeface="Poppins"/>
              <a:cs typeface="Poppins"/>
              <a:sym typeface="Poppins"/>
            </a:endParaRPr>
          </a:p>
        </p:txBody>
      </p:sp>
      <p:sp>
        <p:nvSpPr>
          <p:cNvPr id="639" name="Google Shape;639;g2eb0ecbc939_0_32"/>
          <p:cNvSpPr txBox="1"/>
          <p:nvPr/>
        </p:nvSpPr>
        <p:spPr>
          <a:xfrm>
            <a:off x="6411950" y="1232125"/>
            <a:ext cx="55755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Hospitalizations: Intentional Self-Inflicted Injuries, by Gender, 2019 - 2021</a:t>
            </a:r>
            <a:endParaRPr i="0" sz="2400" u="none" cap="none" strike="noStrike">
              <a:solidFill>
                <a:srgbClr val="000000"/>
              </a:solidFill>
              <a:latin typeface="Poppins"/>
              <a:ea typeface="Poppins"/>
              <a:cs typeface="Poppins"/>
              <a:sym typeface="Poppins"/>
            </a:endParaRPr>
          </a:p>
        </p:txBody>
      </p:sp>
      <p:pic>
        <p:nvPicPr>
          <p:cNvPr id="640" name="Google Shape;640;g2eb0ecbc939_0_32" title="Chart"/>
          <p:cNvPicPr preferRelativeResize="0"/>
          <p:nvPr/>
        </p:nvPicPr>
        <p:blipFill rotWithShape="1">
          <a:blip r:embed="rId4">
            <a:alphaModFix/>
          </a:blip>
          <a:srcRect b="0" l="0" r="0" t="0"/>
          <a:stretch/>
        </p:blipFill>
        <p:spPr>
          <a:xfrm>
            <a:off x="6287900" y="2139953"/>
            <a:ext cx="5612124" cy="3474172"/>
          </a:xfrm>
          <a:prstGeom prst="rect">
            <a:avLst/>
          </a:prstGeom>
          <a:noFill/>
          <a:ln>
            <a:noFill/>
          </a:ln>
        </p:spPr>
      </p:pic>
      <p:sp>
        <p:nvSpPr>
          <p:cNvPr id="641" name="Google Shape;641;g2eb0ecbc939_0_32"/>
          <p:cNvSpPr txBox="1"/>
          <p:nvPr/>
        </p:nvSpPr>
        <p:spPr>
          <a:xfrm>
            <a:off x="6411950" y="5804450"/>
            <a:ext cx="557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Hospitalizations (Self-Inflicted Injury)</a:t>
            </a:r>
            <a:r>
              <a:rPr lang="en-US" sz="1200">
                <a:latin typeface="Poppins"/>
                <a:ea typeface="Poppins"/>
                <a:cs typeface="Poppins"/>
                <a:sym typeface="Poppins"/>
              </a:rPr>
              <a:t>: Age-adjusted hospitalization rate due to adolescent suicide and intentional self-inflicted injury per 10,000 population aged 10-17.</a:t>
            </a:r>
            <a:endParaRPr sz="12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ee2ffef109_0_60"/>
          <p:cNvSpPr txBox="1"/>
          <p:nvPr>
            <p:ph type="title"/>
          </p:nvPr>
        </p:nvSpPr>
        <p:spPr>
          <a:xfrm>
            <a:off x="838200" y="183925"/>
            <a:ext cx="10515600" cy="931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800">
                <a:solidFill>
                  <a:srgbClr val="0074A2"/>
                </a:solidFill>
              </a:rPr>
              <a:t>Table of Contents</a:t>
            </a:r>
            <a:endParaRPr/>
          </a:p>
        </p:txBody>
      </p:sp>
      <p:graphicFrame>
        <p:nvGraphicFramePr>
          <p:cNvPr id="298" name="Google Shape;298;g2ee2ffef109_0_60"/>
          <p:cNvGraphicFramePr/>
          <p:nvPr/>
        </p:nvGraphicFramePr>
        <p:xfrm>
          <a:off x="952500" y="1905000"/>
          <a:ext cx="3000000" cy="3000000"/>
        </p:xfrm>
        <a:graphic>
          <a:graphicData uri="http://schemas.openxmlformats.org/drawingml/2006/table">
            <a:tbl>
              <a:tblPr>
                <a:noFill/>
                <a:tableStyleId>{624872AF-0D2A-45C4-BC2B-C298FD5F5F22}</a:tableStyleId>
              </a:tblPr>
              <a:tblGrid>
                <a:gridCol w="5143500"/>
                <a:gridCol w="5143500"/>
              </a:tblGrid>
              <a:tr h="381000">
                <a:tc>
                  <a:txBody>
                    <a:bodyPr/>
                    <a:lstStyle/>
                    <a:p>
                      <a:pPr indent="0" lvl="0" marL="0" rtl="0" algn="ctr">
                        <a:spcBef>
                          <a:spcPts val="0"/>
                        </a:spcBef>
                        <a:spcAft>
                          <a:spcPts val="0"/>
                        </a:spcAft>
                        <a:buNone/>
                      </a:pPr>
                      <a:r>
                        <a:rPr b="1" lang="en-US" sz="2000">
                          <a:solidFill>
                            <a:srgbClr val="0074A2"/>
                          </a:solidFill>
                          <a:latin typeface="Poppins"/>
                          <a:ea typeface="Poppins"/>
                          <a:cs typeface="Poppins"/>
                          <a:sym typeface="Poppins"/>
                          <a:extLst>
                            <a:ext uri="http://customooxmlschemas.google.com/">
                              <go:slidesCustomData xmlns:go="http://customooxmlschemas.google.com/" textRoundtripDataId="1"/>
                            </a:ext>
                          </a:extLst>
                        </a:rPr>
                        <a:t>Slide</a:t>
                      </a:r>
                      <a:r>
                        <a:rPr b="1" lang="en-US" sz="2000">
                          <a:solidFill>
                            <a:srgbClr val="0074A2"/>
                          </a:solidFill>
                          <a:latin typeface="Poppins"/>
                          <a:ea typeface="Poppins"/>
                          <a:cs typeface="Poppins"/>
                          <a:sym typeface="Poppins"/>
                          <a:extLst>
                            <a:ext uri="http://customooxmlschemas.google.com/">
                              <go:slidesCustomData xmlns:go="http://customooxmlschemas.google.com/" textRoundtripDataId="2"/>
                            </a:ext>
                          </a:extLst>
                        </a:rPr>
                        <a:t> #</a:t>
                      </a:r>
                      <a:endParaRPr b="1" sz="2000">
                        <a:solidFill>
                          <a:srgbClr val="0074A2"/>
                        </a:solidFill>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b="1" lang="en-US" sz="2000">
                          <a:solidFill>
                            <a:srgbClr val="0074A2"/>
                          </a:solidFill>
                          <a:latin typeface="Poppins"/>
                          <a:ea typeface="Poppins"/>
                          <a:cs typeface="Poppins"/>
                          <a:sym typeface="Poppins"/>
                        </a:rPr>
                        <a:t>Maryland Result Area</a:t>
                      </a:r>
                      <a:endParaRPr b="1" sz="2000">
                        <a:solidFill>
                          <a:srgbClr val="0074A2"/>
                        </a:solidFill>
                        <a:latin typeface="Poppins"/>
                        <a:ea typeface="Poppins"/>
                        <a:cs typeface="Poppins"/>
                        <a:sym typeface="Poppins"/>
                      </a:endParaRPr>
                    </a:p>
                  </a:txBody>
                  <a:tcPr marT="91425" marB="91425" marR="91425" marL="91425"/>
                </a:tc>
              </a:tr>
              <a:tr h="381000">
                <a:tc>
                  <a:txBody>
                    <a:bodyPr/>
                    <a:lstStyle/>
                    <a:p>
                      <a:pPr indent="0" lvl="0" marL="0" rtl="0" algn="ctr">
                        <a:spcBef>
                          <a:spcPts val="0"/>
                        </a:spcBef>
                        <a:spcAft>
                          <a:spcPts val="0"/>
                        </a:spcAft>
                        <a:buNone/>
                      </a:pPr>
                      <a:r>
                        <a:rPr lang="en-US">
                          <a:latin typeface="Poppins"/>
                          <a:ea typeface="Poppins"/>
                          <a:cs typeface="Poppins"/>
                          <a:sym typeface="Poppins"/>
                        </a:rPr>
                        <a:t>26-33</a:t>
                      </a:r>
                      <a:endParaRPr>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lang="en-US">
                          <a:latin typeface="Poppins"/>
                          <a:ea typeface="Poppins"/>
                          <a:cs typeface="Poppins"/>
                          <a:sym typeface="Poppins"/>
                        </a:rPr>
                        <a:t>Babies Born Healthy</a:t>
                      </a:r>
                      <a:endParaRPr>
                        <a:latin typeface="Poppins"/>
                        <a:ea typeface="Poppins"/>
                        <a:cs typeface="Poppins"/>
                        <a:sym typeface="Poppins"/>
                      </a:endParaRPr>
                    </a:p>
                  </a:txBody>
                  <a:tcPr marT="91425" marB="91425" marR="91425" marL="91425"/>
                </a:tc>
              </a:tr>
              <a:tr h="381000">
                <a:tc>
                  <a:txBody>
                    <a:bodyPr/>
                    <a:lstStyle/>
                    <a:p>
                      <a:pPr indent="0" lvl="0" marL="0" rtl="0" algn="ctr">
                        <a:spcBef>
                          <a:spcPts val="0"/>
                        </a:spcBef>
                        <a:spcAft>
                          <a:spcPts val="0"/>
                        </a:spcAft>
                        <a:buNone/>
                      </a:pPr>
                      <a:r>
                        <a:rPr lang="en-US">
                          <a:latin typeface="Poppins"/>
                          <a:ea typeface="Poppins"/>
                          <a:cs typeface="Poppins"/>
                          <a:sym typeface="Poppins"/>
                        </a:rPr>
                        <a:t>34-54</a:t>
                      </a:r>
                      <a:endParaRPr>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lang="en-US">
                          <a:latin typeface="Poppins"/>
                          <a:ea typeface="Poppins"/>
                          <a:cs typeface="Poppins"/>
                          <a:sym typeface="Poppins"/>
                        </a:rPr>
                        <a:t>Healthy Children</a:t>
                      </a:r>
                      <a:endParaRPr>
                        <a:latin typeface="Poppins"/>
                        <a:ea typeface="Poppins"/>
                        <a:cs typeface="Poppins"/>
                        <a:sym typeface="Poppins"/>
                      </a:endParaRPr>
                    </a:p>
                  </a:txBody>
                  <a:tcPr marT="91425" marB="91425" marR="91425" marL="91425"/>
                </a:tc>
              </a:tr>
              <a:tr h="381000">
                <a:tc>
                  <a:txBody>
                    <a:bodyPr/>
                    <a:lstStyle/>
                    <a:p>
                      <a:pPr indent="0" lvl="0" marL="0" rtl="0" algn="ctr">
                        <a:spcBef>
                          <a:spcPts val="0"/>
                        </a:spcBef>
                        <a:spcAft>
                          <a:spcPts val="0"/>
                        </a:spcAft>
                        <a:buNone/>
                      </a:pPr>
                      <a:r>
                        <a:rPr lang="en-US">
                          <a:latin typeface="Poppins"/>
                          <a:ea typeface="Poppins"/>
                          <a:cs typeface="Poppins"/>
                          <a:sym typeface="Poppins"/>
                        </a:rPr>
                        <a:t>55-59</a:t>
                      </a:r>
                      <a:endParaRPr>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lang="en-US">
                          <a:latin typeface="Poppins"/>
                          <a:ea typeface="Poppins"/>
                          <a:cs typeface="Poppins"/>
                          <a:sym typeface="Poppins"/>
                        </a:rPr>
                        <a:t>Children Enter School Ready to Learn</a:t>
                      </a:r>
                      <a:endParaRPr>
                        <a:latin typeface="Poppins"/>
                        <a:ea typeface="Poppins"/>
                        <a:cs typeface="Poppins"/>
                        <a:sym typeface="Poppins"/>
                      </a:endParaRPr>
                    </a:p>
                  </a:txBody>
                  <a:tcPr marT="91425" marB="91425" marR="91425" marL="91425"/>
                </a:tc>
              </a:tr>
              <a:tr h="381000">
                <a:tc>
                  <a:txBody>
                    <a:bodyPr/>
                    <a:lstStyle/>
                    <a:p>
                      <a:pPr indent="0" lvl="0" marL="0" rtl="0" algn="ctr">
                        <a:spcBef>
                          <a:spcPts val="0"/>
                        </a:spcBef>
                        <a:spcAft>
                          <a:spcPts val="0"/>
                        </a:spcAft>
                        <a:buNone/>
                      </a:pPr>
                      <a:r>
                        <a:rPr lang="en-US">
                          <a:latin typeface="Poppins"/>
                          <a:ea typeface="Poppins"/>
                          <a:cs typeface="Poppins"/>
                          <a:sym typeface="Poppins"/>
                        </a:rPr>
                        <a:t>60-72</a:t>
                      </a:r>
                      <a:endParaRPr>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lang="en-US">
                          <a:latin typeface="Poppins"/>
                          <a:ea typeface="Poppins"/>
                          <a:cs typeface="Poppins"/>
                          <a:sym typeface="Poppins"/>
                        </a:rPr>
                        <a:t>Children are Successful in School</a:t>
                      </a:r>
                      <a:endParaRPr>
                        <a:latin typeface="Poppins"/>
                        <a:ea typeface="Poppins"/>
                        <a:cs typeface="Poppins"/>
                        <a:sym typeface="Poppins"/>
                      </a:endParaRPr>
                    </a:p>
                  </a:txBody>
                  <a:tcPr marT="91425" marB="91425" marR="91425" marL="91425"/>
                </a:tc>
              </a:tr>
              <a:tr h="381000">
                <a:tc>
                  <a:txBody>
                    <a:bodyPr/>
                    <a:lstStyle/>
                    <a:p>
                      <a:pPr indent="0" lvl="0" marL="0" rtl="0" algn="ctr">
                        <a:spcBef>
                          <a:spcPts val="0"/>
                        </a:spcBef>
                        <a:spcAft>
                          <a:spcPts val="0"/>
                        </a:spcAft>
                        <a:buNone/>
                      </a:pPr>
                      <a:r>
                        <a:rPr lang="en-US">
                          <a:latin typeface="Poppins"/>
                          <a:ea typeface="Poppins"/>
                          <a:cs typeface="Poppins"/>
                          <a:sym typeface="Poppins"/>
                        </a:rPr>
                        <a:t>73</a:t>
                      </a:r>
                      <a:r>
                        <a:rPr lang="en-US">
                          <a:latin typeface="Poppins"/>
                          <a:ea typeface="Poppins"/>
                          <a:cs typeface="Poppins"/>
                          <a:sym typeface="Poppins"/>
                        </a:rPr>
                        <a:t>-81</a:t>
                      </a:r>
                      <a:endParaRPr>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lang="en-US">
                          <a:latin typeface="Poppins"/>
                          <a:ea typeface="Poppins"/>
                          <a:cs typeface="Poppins"/>
                          <a:sym typeface="Poppins"/>
                        </a:rPr>
                        <a:t>Youth Will Complete School</a:t>
                      </a:r>
                      <a:endParaRPr>
                        <a:latin typeface="Poppins"/>
                        <a:ea typeface="Poppins"/>
                        <a:cs typeface="Poppins"/>
                        <a:sym typeface="Poppins"/>
                      </a:endParaRPr>
                    </a:p>
                  </a:txBody>
                  <a:tcPr marT="91425" marB="91425" marR="91425" marL="91425"/>
                </a:tc>
              </a:tr>
              <a:tr h="381000">
                <a:tc>
                  <a:txBody>
                    <a:bodyPr/>
                    <a:lstStyle/>
                    <a:p>
                      <a:pPr indent="0" lvl="0" marL="0" rtl="0" algn="ctr">
                        <a:spcBef>
                          <a:spcPts val="0"/>
                        </a:spcBef>
                        <a:spcAft>
                          <a:spcPts val="0"/>
                        </a:spcAft>
                        <a:buNone/>
                      </a:pPr>
                      <a:r>
                        <a:rPr lang="en-US">
                          <a:latin typeface="Poppins"/>
                          <a:ea typeface="Poppins"/>
                          <a:cs typeface="Poppins"/>
                          <a:sym typeface="Poppins"/>
                        </a:rPr>
                        <a:t>82</a:t>
                      </a:r>
                      <a:r>
                        <a:rPr lang="en-US">
                          <a:latin typeface="Poppins"/>
                          <a:ea typeface="Poppins"/>
                          <a:cs typeface="Poppins"/>
                          <a:sym typeface="Poppins"/>
                        </a:rPr>
                        <a:t>-85</a:t>
                      </a:r>
                      <a:endParaRPr>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lang="en-US">
                          <a:latin typeface="Poppins"/>
                          <a:ea typeface="Poppins"/>
                          <a:cs typeface="Poppins"/>
                          <a:sym typeface="Poppins"/>
                        </a:rPr>
                        <a:t>Youth Have Opportunity for Employment or Career Readiness</a:t>
                      </a:r>
                      <a:endParaRPr>
                        <a:latin typeface="Poppins"/>
                        <a:ea typeface="Poppins"/>
                        <a:cs typeface="Poppins"/>
                        <a:sym typeface="Poppins"/>
                      </a:endParaRPr>
                    </a:p>
                  </a:txBody>
                  <a:tcPr marT="91425" marB="91425" marR="91425" marL="91425"/>
                </a:tc>
              </a:tr>
              <a:tr h="381000">
                <a:tc>
                  <a:txBody>
                    <a:bodyPr/>
                    <a:lstStyle/>
                    <a:p>
                      <a:pPr indent="0" lvl="0" marL="0" rtl="0" algn="ctr">
                        <a:spcBef>
                          <a:spcPts val="0"/>
                        </a:spcBef>
                        <a:spcAft>
                          <a:spcPts val="0"/>
                        </a:spcAft>
                        <a:buNone/>
                      </a:pPr>
                      <a:r>
                        <a:rPr lang="en-US">
                          <a:latin typeface="Poppins"/>
                          <a:ea typeface="Poppins"/>
                          <a:cs typeface="Poppins"/>
                          <a:sym typeface="Poppins"/>
                        </a:rPr>
                        <a:t>86</a:t>
                      </a:r>
                      <a:r>
                        <a:rPr lang="en-US">
                          <a:latin typeface="Poppins"/>
                          <a:ea typeface="Poppins"/>
                          <a:cs typeface="Poppins"/>
                          <a:sym typeface="Poppins"/>
                        </a:rPr>
                        <a:t>-98</a:t>
                      </a:r>
                      <a:endParaRPr>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lang="en-US">
                          <a:latin typeface="Poppins"/>
                          <a:ea typeface="Poppins"/>
                          <a:cs typeface="Poppins"/>
                          <a:sym typeface="Poppins"/>
                        </a:rPr>
                        <a:t>Communities are Safe for Children, Youth, and Families</a:t>
                      </a:r>
                      <a:endParaRPr>
                        <a:latin typeface="Poppins"/>
                        <a:ea typeface="Poppins"/>
                        <a:cs typeface="Poppins"/>
                        <a:sym typeface="Poppins"/>
                      </a:endParaRPr>
                    </a:p>
                  </a:txBody>
                  <a:tcPr marT="91425" marB="91425" marR="91425" marL="91425"/>
                </a:tc>
              </a:tr>
              <a:tr h="381000">
                <a:tc>
                  <a:txBody>
                    <a:bodyPr/>
                    <a:lstStyle/>
                    <a:p>
                      <a:pPr indent="0" lvl="0" marL="0" rtl="0" algn="ctr">
                        <a:spcBef>
                          <a:spcPts val="0"/>
                        </a:spcBef>
                        <a:spcAft>
                          <a:spcPts val="0"/>
                        </a:spcAft>
                        <a:buNone/>
                      </a:pPr>
                      <a:r>
                        <a:rPr lang="en-US">
                          <a:latin typeface="Poppins"/>
                          <a:ea typeface="Poppins"/>
                          <a:cs typeface="Poppins"/>
                          <a:sym typeface="Poppins"/>
                        </a:rPr>
                        <a:t>99</a:t>
                      </a:r>
                      <a:r>
                        <a:rPr lang="en-US">
                          <a:latin typeface="Poppins"/>
                          <a:ea typeface="Poppins"/>
                          <a:cs typeface="Poppins"/>
                          <a:sym typeface="Poppins"/>
                        </a:rPr>
                        <a:t>-112</a:t>
                      </a:r>
                      <a:endParaRPr>
                        <a:latin typeface="Poppins"/>
                        <a:ea typeface="Poppins"/>
                        <a:cs typeface="Poppins"/>
                        <a:sym typeface="Poppins"/>
                      </a:endParaRPr>
                    </a:p>
                  </a:txBody>
                  <a:tcPr marT="91425" marB="91425" marR="91425" marL="91425"/>
                </a:tc>
                <a:tc>
                  <a:txBody>
                    <a:bodyPr/>
                    <a:lstStyle/>
                    <a:p>
                      <a:pPr indent="0" lvl="0" marL="0" rtl="0" algn="ctr">
                        <a:spcBef>
                          <a:spcPts val="0"/>
                        </a:spcBef>
                        <a:spcAft>
                          <a:spcPts val="0"/>
                        </a:spcAft>
                        <a:buNone/>
                      </a:pPr>
                      <a:r>
                        <a:rPr lang="en-US">
                          <a:latin typeface="Poppins"/>
                          <a:ea typeface="Poppins"/>
                          <a:cs typeface="Poppins"/>
                          <a:sym typeface="Poppins"/>
                        </a:rPr>
                        <a:t>Families are Economically Stable</a:t>
                      </a:r>
                      <a:endParaRPr>
                        <a:latin typeface="Poppins"/>
                        <a:ea typeface="Poppins"/>
                        <a:cs typeface="Poppins"/>
                        <a:sym typeface="Poppins"/>
                      </a:endParaRPr>
                    </a:p>
                  </a:txBody>
                  <a:tcPr marT="91425" marB="91425" marR="91425" marL="91425"/>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2ec1b9c2139_0_180"/>
          <p:cNvSpPr txBox="1"/>
          <p:nvPr/>
        </p:nvSpPr>
        <p:spPr>
          <a:xfrm>
            <a:off x="2135850" y="152400"/>
            <a:ext cx="80838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0000"/>
              </a:solidFill>
              <a:latin typeface="Poppins"/>
              <a:ea typeface="Poppins"/>
              <a:cs typeface="Poppins"/>
              <a:sym typeface="Poppins"/>
            </a:endParaRPr>
          </a:p>
        </p:txBody>
      </p:sp>
      <p:sp>
        <p:nvSpPr>
          <p:cNvPr id="647" name="Google Shape;647;g2ec1b9c2139_0_180"/>
          <p:cNvSpPr txBox="1"/>
          <p:nvPr/>
        </p:nvSpPr>
        <p:spPr>
          <a:xfrm>
            <a:off x="6383625" y="1320500"/>
            <a:ext cx="557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i="0" lang="en-US" sz="2400" u="none" cap="none" strike="noStrike">
                <a:solidFill>
                  <a:srgbClr val="0074A2"/>
                </a:solidFill>
                <a:latin typeface="Poppins"/>
                <a:ea typeface="Poppins"/>
                <a:cs typeface="Poppins"/>
                <a:sym typeface="Poppins"/>
              </a:rPr>
              <a:t>Pediatric </a:t>
            </a:r>
            <a:r>
              <a:rPr lang="en-US" sz="2400">
                <a:solidFill>
                  <a:srgbClr val="0074A2"/>
                </a:solidFill>
                <a:latin typeface="Poppins"/>
                <a:ea typeface="Poppins"/>
                <a:cs typeface="Poppins"/>
                <a:sym typeface="Poppins"/>
              </a:rPr>
              <a:t>M</a:t>
            </a:r>
            <a:r>
              <a:rPr i="0" lang="en-US" sz="2400" u="none" cap="none" strike="noStrike">
                <a:solidFill>
                  <a:srgbClr val="0074A2"/>
                </a:solidFill>
                <a:latin typeface="Poppins"/>
                <a:ea typeface="Poppins"/>
                <a:cs typeface="Poppins"/>
                <a:sym typeface="Poppins"/>
              </a:rPr>
              <a:t>ental </a:t>
            </a:r>
            <a:r>
              <a:rPr lang="en-US" sz="2400">
                <a:solidFill>
                  <a:srgbClr val="0074A2"/>
                </a:solidFill>
                <a:latin typeface="Poppins"/>
                <a:ea typeface="Poppins"/>
                <a:cs typeface="Poppins"/>
                <a:sym typeface="Poppins"/>
              </a:rPr>
              <a:t>H</a:t>
            </a:r>
            <a:r>
              <a:rPr i="0" lang="en-US" sz="2400" u="none" cap="none" strike="noStrike">
                <a:solidFill>
                  <a:srgbClr val="0074A2"/>
                </a:solidFill>
                <a:latin typeface="Poppins"/>
                <a:ea typeface="Poppins"/>
                <a:cs typeface="Poppins"/>
                <a:sym typeface="Poppins"/>
              </a:rPr>
              <a:t>ealth </a:t>
            </a:r>
            <a:r>
              <a:rPr lang="en-US" sz="2400">
                <a:solidFill>
                  <a:srgbClr val="0074A2"/>
                </a:solidFill>
                <a:latin typeface="Poppins"/>
                <a:ea typeface="Poppins"/>
                <a:cs typeface="Poppins"/>
                <a:sym typeface="Poppins"/>
              </a:rPr>
              <a:t>H</a:t>
            </a:r>
            <a:r>
              <a:rPr i="0" lang="en-US" sz="2400" u="none" cap="none" strike="noStrike">
                <a:solidFill>
                  <a:srgbClr val="0074A2"/>
                </a:solidFill>
                <a:latin typeface="Poppins"/>
                <a:ea typeface="Poppins"/>
                <a:cs typeface="Poppins"/>
                <a:sym typeface="Poppins"/>
              </a:rPr>
              <a:t>ospitalizations, by Gender</a:t>
            </a:r>
            <a:endParaRPr i="0" sz="24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2019 - 2021</a:t>
            </a:r>
            <a:endParaRPr i="0" sz="2400" u="none" cap="none" strike="noStrike">
              <a:solidFill>
                <a:srgbClr val="0074A2"/>
              </a:solidFill>
              <a:latin typeface="Poppins"/>
              <a:ea typeface="Poppins"/>
              <a:cs typeface="Poppins"/>
              <a:sym typeface="Poppins"/>
            </a:endParaRPr>
          </a:p>
        </p:txBody>
      </p:sp>
      <p:sp>
        <p:nvSpPr>
          <p:cNvPr id="648" name="Google Shape;648;g2ec1b9c2139_0_180"/>
          <p:cNvSpPr txBox="1"/>
          <p:nvPr/>
        </p:nvSpPr>
        <p:spPr>
          <a:xfrm>
            <a:off x="163525" y="1195275"/>
            <a:ext cx="59376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Pediatric </a:t>
            </a:r>
            <a:r>
              <a:rPr lang="en-US" sz="2400">
                <a:solidFill>
                  <a:srgbClr val="0074A2"/>
                </a:solidFill>
                <a:latin typeface="Poppins"/>
                <a:ea typeface="Poppins"/>
                <a:cs typeface="Poppins"/>
                <a:sym typeface="Poppins"/>
              </a:rPr>
              <a:t>M</a:t>
            </a:r>
            <a:r>
              <a:rPr i="0" lang="en-US" sz="2400" u="none" cap="none" strike="noStrike">
                <a:solidFill>
                  <a:srgbClr val="0074A2"/>
                </a:solidFill>
                <a:latin typeface="Poppins"/>
                <a:ea typeface="Poppins"/>
                <a:cs typeface="Poppins"/>
                <a:sym typeface="Poppins"/>
              </a:rPr>
              <a:t>ental </a:t>
            </a:r>
            <a:r>
              <a:rPr lang="en-US" sz="2400">
                <a:solidFill>
                  <a:srgbClr val="0074A2"/>
                </a:solidFill>
                <a:latin typeface="Poppins"/>
                <a:ea typeface="Poppins"/>
                <a:cs typeface="Poppins"/>
                <a:sym typeface="Poppins"/>
              </a:rPr>
              <a:t>H</a:t>
            </a:r>
            <a:r>
              <a:rPr i="0" lang="en-US" sz="2400" u="none" cap="none" strike="noStrike">
                <a:solidFill>
                  <a:srgbClr val="0074A2"/>
                </a:solidFill>
                <a:latin typeface="Poppins"/>
                <a:ea typeface="Poppins"/>
                <a:cs typeface="Poppins"/>
                <a:sym typeface="Poppins"/>
              </a:rPr>
              <a:t>ealth </a:t>
            </a:r>
            <a:r>
              <a:rPr lang="en-US" sz="2400">
                <a:solidFill>
                  <a:srgbClr val="0074A2"/>
                </a:solidFill>
                <a:latin typeface="Poppins"/>
                <a:ea typeface="Poppins"/>
                <a:cs typeface="Poppins"/>
                <a:sym typeface="Poppins"/>
              </a:rPr>
              <a:t>H</a:t>
            </a:r>
            <a:r>
              <a:rPr i="0" lang="en-US" sz="2400" u="none" cap="none" strike="noStrike">
                <a:solidFill>
                  <a:srgbClr val="0074A2"/>
                </a:solidFill>
                <a:latin typeface="Poppins"/>
                <a:ea typeface="Poppins"/>
                <a:cs typeface="Poppins"/>
                <a:sym typeface="Poppins"/>
              </a:rPr>
              <a:t>ospitalizations </a:t>
            </a:r>
            <a:endParaRPr i="0" sz="2400" u="none" cap="none" strike="noStrike">
              <a:solidFill>
                <a:srgbClr val="000000"/>
              </a:solidFill>
              <a:latin typeface="Poppins"/>
              <a:ea typeface="Poppins"/>
              <a:cs typeface="Poppins"/>
              <a:sym typeface="Poppins"/>
            </a:endParaRPr>
          </a:p>
        </p:txBody>
      </p:sp>
      <p:cxnSp>
        <p:nvCxnSpPr>
          <p:cNvPr id="649" name="Google Shape;649;g2ec1b9c2139_0_180"/>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sp>
        <p:nvSpPr>
          <p:cNvPr id="650" name="Google Shape;650;g2ec1b9c2139_0_180"/>
          <p:cNvSpPr txBox="1"/>
          <p:nvPr/>
        </p:nvSpPr>
        <p:spPr>
          <a:xfrm>
            <a:off x="5296800" y="6469425"/>
            <a:ext cx="17619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Healthy Calvert</a:t>
            </a:r>
            <a:endParaRPr i="0" sz="1000" u="none" cap="none" strike="noStrike">
              <a:solidFill>
                <a:srgbClr val="000000"/>
              </a:solidFill>
              <a:latin typeface="Poppins"/>
              <a:ea typeface="Poppins"/>
              <a:cs typeface="Poppins"/>
              <a:sym typeface="Poppins"/>
            </a:endParaRPr>
          </a:p>
        </p:txBody>
      </p:sp>
      <p:pic>
        <p:nvPicPr>
          <p:cNvPr id="651" name="Google Shape;651;g2ec1b9c2139_0_180" title="Chart"/>
          <p:cNvPicPr preferRelativeResize="0"/>
          <p:nvPr/>
        </p:nvPicPr>
        <p:blipFill rotWithShape="1">
          <a:blip r:embed="rId3">
            <a:alphaModFix/>
          </a:blip>
          <a:srcRect b="4588" l="0" r="5678" t="0"/>
          <a:stretch/>
        </p:blipFill>
        <p:spPr>
          <a:xfrm>
            <a:off x="9325" y="2000538"/>
            <a:ext cx="6091800" cy="3809999"/>
          </a:xfrm>
          <a:prstGeom prst="rect">
            <a:avLst/>
          </a:prstGeom>
          <a:noFill/>
          <a:ln>
            <a:noFill/>
          </a:ln>
        </p:spPr>
      </p:pic>
      <p:pic>
        <p:nvPicPr>
          <p:cNvPr id="652" name="Google Shape;652;g2ec1b9c2139_0_180" title="Chart"/>
          <p:cNvPicPr preferRelativeResize="0"/>
          <p:nvPr/>
        </p:nvPicPr>
        <p:blipFill rotWithShape="1">
          <a:blip r:embed="rId4">
            <a:alphaModFix/>
          </a:blip>
          <a:srcRect b="0" l="0" r="0" t="0"/>
          <a:stretch/>
        </p:blipFill>
        <p:spPr>
          <a:xfrm>
            <a:off x="6254375" y="2346125"/>
            <a:ext cx="5786074" cy="3596418"/>
          </a:xfrm>
          <a:prstGeom prst="rect">
            <a:avLst/>
          </a:prstGeom>
          <a:noFill/>
          <a:ln>
            <a:noFill/>
          </a:ln>
        </p:spPr>
      </p:pic>
      <p:sp>
        <p:nvSpPr>
          <p:cNvPr id="653" name="Google Shape;653;g2ec1b9c2139_0_180"/>
          <p:cNvSpPr txBox="1"/>
          <p:nvPr/>
        </p:nvSpPr>
        <p:spPr>
          <a:xfrm>
            <a:off x="64375" y="5862913"/>
            <a:ext cx="5715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Hospitalizations (Pediatric Mental Health):Age-adjusted hospitalization rate due to mental health per 10,000 population under 18 years</a:t>
            </a:r>
            <a:endParaRPr sz="1200">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ec1b9c2139_0_198"/>
          <p:cNvSpPr txBox="1"/>
          <p:nvPr/>
        </p:nvSpPr>
        <p:spPr>
          <a:xfrm>
            <a:off x="2135850" y="152400"/>
            <a:ext cx="80838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0000"/>
              </a:solidFill>
              <a:latin typeface="Poppins"/>
              <a:ea typeface="Poppins"/>
              <a:cs typeface="Poppins"/>
              <a:sym typeface="Poppins"/>
            </a:endParaRPr>
          </a:p>
        </p:txBody>
      </p:sp>
      <p:sp>
        <p:nvSpPr>
          <p:cNvPr id="659" name="Google Shape;659;g2ec1b9c2139_0_198"/>
          <p:cNvSpPr txBox="1"/>
          <p:nvPr/>
        </p:nvSpPr>
        <p:spPr>
          <a:xfrm>
            <a:off x="152400" y="1324000"/>
            <a:ext cx="59376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Pediatric Mental Health Hospitalizations, by Race </a:t>
            </a:r>
            <a:endParaRPr i="0" sz="2400" u="none" cap="none" strike="noStrike">
              <a:solidFill>
                <a:srgbClr val="000000"/>
              </a:solidFill>
              <a:latin typeface="Poppins"/>
              <a:ea typeface="Poppins"/>
              <a:cs typeface="Poppins"/>
              <a:sym typeface="Poppins"/>
            </a:endParaRPr>
          </a:p>
        </p:txBody>
      </p:sp>
      <p:cxnSp>
        <p:nvCxnSpPr>
          <p:cNvPr id="660" name="Google Shape;660;g2ec1b9c2139_0_198"/>
          <p:cNvCxnSpPr/>
          <p:nvPr/>
        </p:nvCxnSpPr>
        <p:spPr>
          <a:xfrm>
            <a:off x="6095994" y="1458413"/>
            <a:ext cx="0" cy="4748100"/>
          </a:xfrm>
          <a:prstGeom prst="straightConnector1">
            <a:avLst/>
          </a:prstGeom>
          <a:noFill/>
          <a:ln cap="flat" cmpd="sng" w="19050">
            <a:solidFill>
              <a:srgbClr val="0074A2"/>
            </a:solidFill>
            <a:prstDash val="solid"/>
            <a:round/>
            <a:headEnd len="sm" w="sm" type="none"/>
            <a:tailEnd len="sm" w="sm" type="none"/>
          </a:ln>
        </p:spPr>
      </p:cxnSp>
      <p:sp>
        <p:nvSpPr>
          <p:cNvPr id="661" name="Google Shape;661;g2ec1b9c2139_0_198"/>
          <p:cNvSpPr txBox="1"/>
          <p:nvPr/>
        </p:nvSpPr>
        <p:spPr>
          <a:xfrm>
            <a:off x="9578600" y="5786800"/>
            <a:ext cx="23361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222222"/>
                </a:solidFill>
                <a:highlight>
                  <a:srgbClr val="FFFFFF"/>
                </a:highlight>
                <a:latin typeface="Poppins"/>
                <a:ea typeface="Poppins"/>
                <a:cs typeface="Poppins"/>
                <a:sym typeface="Poppins"/>
              </a:rPr>
              <a:t>MARF Data Report</a:t>
            </a:r>
            <a:endParaRPr i="0" sz="1000" u="none" cap="none" strike="noStrike">
              <a:solidFill>
                <a:srgbClr val="000000"/>
              </a:solidFill>
              <a:latin typeface="Poppins"/>
              <a:ea typeface="Poppins"/>
              <a:cs typeface="Poppins"/>
              <a:sym typeface="Poppins"/>
            </a:endParaRPr>
          </a:p>
        </p:txBody>
      </p:sp>
      <p:sp>
        <p:nvSpPr>
          <p:cNvPr id="662" name="Google Shape;662;g2ec1b9c2139_0_198"/>
          <p:cNvSpPr txBox="1"/>
          <p:nvPr/>
        </p:nvSpPr>
        <p:spPr>
          <a:xfrm>
            <a:off x="5801950" y="6190900"/>
            <a:ext cx="5806500" cy="646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i="0" lang="en-US" sz="1000" u="none" cap="none" strike="noStrike">
                <a:solidFill>
                  <a:srgbClr val="222222"/>
                </a:solidFill>
                <a:highlight>
                  <a:srgbClr val="FFFFFF"/>
                </a:highlight>
                <a:latin typeface="Poppins"/>
                <a:ea typeface="Poppins"/>
                <a:cs typeface="Poppins"/>
                <a:sym typeface="Poppins"/>
              </a:rPr>
              <a:t>*Hospitalizations are categorized as “Inpatient” meaning - 24 hour inpatient level of care that provides highly skilled psychiatric services to youth with severe mental disorders. </a:t>
            </a:r>
            <a:endParaRPr i="0" sz="1000" u="none" cap="none" strike="noStrike">
              <a:solidFill>
                <a:srgbClr val="222222"/>
              </a:solidFill>
              <a:highlight>
                <a:srgbClr val="FFFFFF"/>
              </a:highlight>
              <a:latin typeface="Poppins"/>
              <a:ea typeface="Poppins"/>
              <a:cs typeface="Poppins"/>
              <a:sym typeface="Poppins"/>
            </a:endParaRPr>
          </a:p>
          <a:p>
            <a:pPr indent="0" lvl="0" marL="0" marR="0" rtl="0" algn="r">
              <a:lnSpc>
                <a:spcPct val="100000"/>
              </a:lnSpc>
              <a:spcBef>
                <a:spcPts val="0"/>
              </a:spcBef>
              <a:spcAft>
                <a:spcPts val="0"/>
              </a:spcAft>
              <a:buClr>
                <a:srgbClr val="000000"/>
              </a:buClr>
              <a:buSzPts val="1100"/>
              <a:buFont typeface="Arial"/>
              <a:buNone/>
            </a:pPr>
            <a:r>
              <a:rPr i="0" lang="en-US" sz="1000" u="none" cap="none" strike="noStrike">
                <a:solidFill>
                  <a:srgbClr val="222222"/>
                </a:solidFill>
                <a:highlight>
                  <a:srgbClr val="FFFFFF"/>
                </a:highlight>
                <a:latin typeface="Poppins"/>
                <a:ea typeface="Poppins"/>
                <a:cs typeface="Poppins"/>
                <a:sym typeface="Poppins"/>
              </a:rPr>
              <a:t>**</a:t>
            </a:r>
            <a:r>
              <a:rPr i="0" lang="en-US" sz="1000" u="none" cap="none" strike="noStrike">
                <a:solidFill>
                  <a:schemeClr val="dk1"/>
                </a:solidFill>
                <a:highlight>
                  <a:srgbClr val="FFFFFF"/>
                </a:highlight>
                <a:latin typeface="Poppins"/>
                <a:ea typeface="Poppins"/>
                <a:cs typeface="Poppins"/>
                <a:sym typeface="Poppins"/>
              </a:rPr>
              <a:t>Early Child 0-5 data was suppressed. Data not shown was also suppressed.</a:t>
            </a:r>
            <a:endParaRPr i="0" sz="1000" u="none" cap="none" strike="noStrike">
              <a:solidFill>
                <a:srgbClr val="222222"/>
              </a:solidFill>
              <a:highlight>
                <a:srgbClr val="FFFFFF"/>
              </a:highlight>
              <a:latin typeface="Poppins"/>
              <a:ea typeface="Poppins"/>
              <a:cs typeface="Poppins"/>
              <a:sym typeface="Poppins"/>
            </a:endParaRPr>
          </a:p>
        </p:txBody>
      </p:sp>
      <p:pic>
        <p:nvPicPr>
          <p:cNvPr id="663" name="Google Shape;663;g2ec1b9c2139_0_198" title="Chart"/>
          <p:cNvPicPr preferRelativeResize="0"/>
          <p:nvPr/>
        </p:nvPicPr>
        <p:blipFill rotWithShape="1">
          <a:blip r:embed="rId3">
            <a:alphaModFix/>
          </a:blip>
          <a:srcRect b="0" l="0" r="0" t="0"/>
          <a:stretch/>
        </p:blipFill>
        <p:spPr>
          <a:xfrm>
            <a:off x="6177751" y="1781350"/>
            <a:ext cx="5937599" cy="3578931"/>
          </a:xfrm>
          <a:prstGeom prst="rect">
            <a:avLst/>
          </a:prstGeom>
          <a:noFill/>
          <a:ln>
            <a:noFill/>
          </a:ln>
        </p:spPr>
      </p:pic>
      <p:sp>
        <p:nvSpPr>
          <p:cNvPr id="664" name="Google Shape;664;g2ec1b9c2139_0_198"/>
          <p:cNvSpPr txBox="1"/>
          <p:nvPr/>
        </p:nvSpPr>
        <p:spPr>
          <a:xfrm>
            <a:off x="296100" y="2283838"/>
            <a:ext cx="5650200" cy="363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rgbClr val="000000"/>
                </a:solidFill>
                <a:latin typeface="Poppins"/>
                <a:ea typeface="Poppins"/>
                <a:cs typeface="Poppins"/>
                <a:sym typeface="Poppins"/>
              </a:rPr>
              <a:t>2021: </a:t>
            </a:r>
            <a:endParaRPr b="1"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US" sz="1600" u="none" cap="none" strike="noStrike">
                <a:solidFill>
                  <a:srgbClr val="000000"/>
                </a:solidFill>
                <a:latin typeface="Poppins"/>
                <a:ea typeface="Poppins"/>
                <a:cs typeface="Poppins"/>
                <a:sym typeface="Poppins"/>
              </a:rPr>
              <a:t>Emergency room recipients were more likely to be female (57.4%) and Non-Hispanic Black (37.8%)</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US" sz="1600" u="none" cap="none" strike="noStrike">
                <a:solidFill>
                  <a:srgbClr val="000000"/>
                </a:solidFill>
                <a:latin typeface="Poppins"/>
                <a:ea typeface="Poppins"/>
                <a:cs typeface="Poppins"/>
                <a:sym typeface="Poppins"/>
              </a:rPr>
              <a:t>Non-Hispanic Whites accounting for (28.7%)</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US" sz="1600" u="none" cap="none" strike="noStrike">
                <a:solidFill>
                  <a:srgbClr val="000000"/>
                </a:solidFill>
                <a:latin typeface="Poppins"/>
                <a:ea typeface="Poppins"/>
                <a:cs typeface="Poppins"/>
                <a:sym typeface="Poppins"/>
              </a:rPr>
              <a:t>Female children and young adults used emergency room services at a rate of 13 per 1,000 eligible</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US" sz="1600" u="none" cap="none" strike="noStrike">
                <a:solidFill>
                  <a:srgbClr val="000000"/>
                </a:solidFill>
                <a:latin typeface="Poppins"/>
                <a:ea typeface="Poppins"/>
                <a:cs typeface="Poppins"/>
                <a:sym typeface="Poppins"/>
              </a:rPr>
              <a:t>Male children at a rate of (12 per 1,000 eligible)</a:t>
            </a:r>
            <a:endParaRPr i="0" sz="1600" u="none" cap="none" strike="noStrike">
              <a:solidFill>
                <a:srgbClr val="000000"/>
              </a:solidFill>
              <a:latin typeface="Poppins"/>
              <a:ea typeface="Poppins"/>
              <a:cs typeface="Poppins"/>
              <a:sym typeface="Poppins"/>
            </a:endParaRPr>
          </a:p>
          <a:p>
            <a:pPr indent="-330200" lvl="0" marL="457200" marR="0" rtl="0" algn="l">
              <a:lnSpc>
                <a:spcPct val="100000"/>
              </a:lnSpc>
              <a:spcBef>
                <a:spcPts val="0"/>
              </a:spcBef>
              <a:spcAft>
                <a:spcPts val="0"/>
              </a:spcAft>
              <a:buClr>
                <a:srgbClr val="000000"/>
              </a:buClr>
              <a:buSzPts val="1600"/>
              <a:buFont typeface="Poppins"/>
              <a:buChar char="●"/>
            </a:pPr>
            <a:r>
              <a:rPr i="0" lang="en-US" sz="1600" u="none" cap="none" strike="noStrike">
                <a:solidFill>
                  <a:srgbClr val="000000"/>
                </a:solidFill>
                <a:latin typeface="Poppins"/>
                <a:ea typeface="Poppins"/>
                <a:cs typeface="Poppins"/>
                <a:sym typeface="Poppins"/>
              </a:rPr>
              <a:t>Non-Hispanic White children and young adults used emergency room services at a substantially higher rate than Non-Hispanic Black children and young adults (22 per 1,000 eligible versus 15 per 1,000 eligible)</a:t>
            </a:r>
            <a:endParaRPr i="0" sz="1600" u="none" cap="none" strike="noStrike">
              <a:solidFill>
                <a:srgbClr val="000000"/>
              </a:solidFill>
              <a:latin typeface="Poppins"/>
              <a:ea typeface="Poppins"/>
              <a:cs typeface="Poppins"/>
              <a:sym typeface="Poppins"/>
            </a:endParaRPr>
          </a:p>
        </p:txBody>
      </p:sp>
      <p:sp>
        <p:nvSpPr>
          <p:cNvPr id="665" name="Google Shape;665;g2ec1b9c2139_0_198"/>
          <p:cNvSpPr txBox="1"/>
          <p:nvPr/>
        </p:nvSpPr>
        <p:spPr>
          <a:xfrm>
            <a:off x="1924575" y="5819800"/>
            <a:ext cx="40386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i="0" lang="en-US" sz="1000" u="none" cap="none" strike="noStrike">
                <a:solidFill>
                  <a:srgbClr val="000000"/>
                </a:solidFill>
                <a:latin typeface="Poppins"/>
                <a:ea typeface="Poppins"/>
                <a:cs typeface="Poppins"/>
                <a:sym typeface="Poppins"/>
              </a:rPr>
              <a:t>Annual Report on Behavioral Health Services for Children</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eb0ecbc939_0_160"/>
          <p:cNvSpPr txBox="1"/>
          <p:nvPr/>
        </p:nvSpPr>
        <p:spPr>
          <a:xfrm>
            <a:off x="0" y="2671650"/>
            <a:ext cx="4199700" cy="1514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lang="en-US" sz="2400">
                <a:solidFill>
                  <a:srgbClr val="0074A2"/>
                </a:solidFill>
                <a:latin typeface="Poppins"/>
                <a:ea typeface="Poppins"/>
                <a:cs typeface="Poppins"/>
                <a:sym typeface="Poppins"/>
                <a:extLst>
                  <a:ext uri="http://customooxmlschemas.google.com/">
                    <go:slidesCustomData xmlns:go="http://customooxmlschemas.google.com/" textRoundtripDataId="13"/>
                  </a:ext>
                </a:extLst>
              </a:rPr>
              <a:t>H</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14"/>
                  </a:ext>
                </a:extLst>
              </a:rPr>
              <a:t>ome and </a:t>
            </a:r>
            <a:r>
              <a:rPr lang="en-US" sz="2400">
                <a:solidFill>
                  <a:srgbClr val="0074A2"/>
                </a:solidFill>
                <a:latin typeface="Poppins"/>
                <a:ea typeface="Poppins"/>
                <a:cs typeface="Poppins"/>
                <a:sym typeface="Poppins"/>
                <a:extLst>
                  <a:ext uri="http://customooxmlschemas.google.com/">
                    <go:slidesCustomData xmlns:go="http://customooxmlschemas.google.com/" textRoundtripDataId="15"/>
                  </a:ext>
                </a:extLst>
              </a:rPr>
              <a:t>H</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16"/>
                  </a:ext>
                </a:extLst>
              </a:rPr>
              <a:t>ospital </a:t>
            </a:r>
            <a:r>
              <a:rPr lang="en-US" sz="2400">
                <a:solidFill>
                  <a:srgbClr val="0074A2"/>
                </a:solidFill>
                <a:latin typeface="Poppins"/>
                <a:ea typeface="Poppins"/>
                <a:cs typeface="Poppins"/>
                <a:sym typeface="Poppins"/>
                <a:extLst>
                  <a:ext uri="http://customooxmlschemas.google.com/">
                    <go:slidesCustomData xmlns:go="http://customooxmlschemas.google.com/" textRoundtripDataId="17"/>
                  </a:ext>
                </a:extLst>
              </a:rPr>
              <a:t>T</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18"/>
                  </a:ext>
                </a:extLst>
              </a:rPr>
              <a:t>eaching</a:t>
            </a:r>
            <a:endParaRPr i="0" sz="2400" u="none" cap="none" strike="noStrike">
              <a:solidFill>
                <a:srgbClr val="0074A2"/>
              </a:solidFill>
              <a:latin typeface="Poppins"/>
              <a:ea typeface="Poppins"/>
              <a:cs typeface="Poppins"/>
              <a:sym typeface="Poppins"/>
            </a:endParaRPr>
          </a:p>
        </p:txBody>
      </p:sp>
      <p:sp>
        <p:nvSpPr>
          <p:cNvPr id="671" name="Google Shape;671;g2eb0ecbc939_0_160"/>
          <p:cNvSpPr txBox="1"/>
          <p:nvPr/>
        </p:nvSpPr>
        <p:spPr>
          <a:xfrm>
            <a:off x="0" y="4455100"/>
            <a:ext cx="4199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Hospitalizations (Home and Hospital Teaching, CCPS)</a:t>
            </a:r>
            <a:r>
              <a:rPr lang="en-US" sz="1200">
                <a:latin typeface="Poppins"/>
                <a:ea typeface="Poppins"/>
                <a:cs typeface="Poppins"/>
                <a:sym typeface="Poppins"/>
              </a:rPr>
              <a:t>: The number of occurrences for home and hospital teaching per school year</a:t>
            </a:r>
            <a:endParaRPr sz="1200">
              <a:latin typeface="Poppins"/>
              <a:ea typeface="Poppins"/>
              <a:cs typeface="Poppins"/>
              <a:sym typeface="Poppins"/>
            </a:endParaRPr>
          </a:p>
        </p:txBody>
      </p:sp>
      <p:sp>
        <p:nvSpPr>
          <p:cNvPr id="672" name="Google Shape;672;g2eb0ecbc939_0_160"/>
          <p:cNvSpPr txBox="1"/>
          <p:nvPr/>
        </p:nvSpPr>
        <p:spPr>
          <a:xfrm>
            <a:off x="8773800" y="6385975"/>
            <a:ext cx="28356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solidFill>
                  <a:srgbClr val="222222"/>
                </a:solidFill>
                <a:highlight>
                  <a:srgbClr val="FFFFFF"/>
                </a:highlight>
                <a:latin typeface="Poppins"/>
                <a:ea typeface="Poppins"/>
                <a:cs typeface="Poppins"/>
                <a:sym typeface="Poppins"/>
                <a:extLst>
                  <a:ext uri="http://customooxmlschemas.google.com/">
                    <go:slidesCustomData xmlns:go="http://customooxmlschemas.google.com/" textRoundtripDataId="19"/>
                  </a:ext>
                </a:extLst>
              </a:rPr>
              <a:t>Calvert County Public School</a:t>
            </a:r>
            <a:r>
              <a:rPr lang="en-US" sz="1000">
                <a:solidFill>
                  <a:srgbClr val="222222"/>
                </a:solidFill>
                <a:highlight>
                  <a:srgbClr val="FFFFFF"/>
                </a:highlight>
                <a:latin typeface="Poppins"/>
                <a:ea typeface="Poppins"/>
                <a:cs typeface="Poppins"/>
                <a:sym typeface="Poppins"/>
              </a:rPr>
              <a:t> District</a:t>
            </a:r>
            <a:endParaRPr i="0" sz="1000" u="none" cap="none" strike="noStrike">
              <a:solidFill>
                <a:srgbClr val="000000"/>
              </a:solidFill>
              <a:latin typeface="Poppins"/>
              <a:ea typeface="Poppins"/>
              <a:cs typeface="Poppins"/>
              <a:sym typeface="Poppins"/>
            </a:endParaRPr>
          </a:p>
        </p:txBody>
      </p:sp>
      <p:pic>
        <p:nvPicPr>
          <p:cNvPr id="673" name="Google Shape;673;g2eb0ecbc939_0_160" title="Chart"/>
          <p:cNvPicPr preferRelativeResize="0"/>
          <p:nvPr/>
        </p:nvPicPr>
        <p:blipFill>
          <a:blip r:embed="rId3">
            <a:alphaModFix/>
          </a:blip>
          <a:stretch>
            <a:fillRect/>
          </a:stretch>
        </p:blipFill>
        <p:spPr>
          <a:xfrm>
            <a:off x="4323300" y="983013"/>
            <a:ext cx="7868701" cy="4891975"/>
          </a:xfrm>
          <a:prstGeom prst="rect">
            <a:avLst/>
          </a:prstGeom>
          <a:noFill/>
          <a:ln>
            <a:noFill/>
          </a:ln>
        </p:spPr>
      </p:pic>
      <p:sp>
        <p:nvSpPr>
          <p:cNvPr id="674" name="Google Shape;674;g2eb0ecbc939_0_160"/>
          <p:cNvSpPr txBox="1"/>
          <p:nvPr/>
        </p:nvSpPr>
        <p:spPr>
          <a:xfrm>
            <a:off x="4396875" y="6066225"/>
            <a:ext cx="4199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*Number of </a:t>
            </a:r>
            <a:r>
              <a:rPr lang="en-US" sz="1200">
                <a:latin typeface="Poppins"/>
                <a:ea typeface="Poppins"/>
                <a:cs typeface="Poppins"/>
                <a:sym typeface="Poppins"/>
              </a:rPr>
              <a:t>total students</a:t>
            </a:r>
            <a:r>
              <a:rPr lang="en-US" sz="1200">
                <a:latin typeface="Poppins"/>
                <a:ea typeface="Poppins"/>
                <a:cs typeface="Poppins"/>
                <a:sym typeface="Poppins"/>
              </a:rPr>
              <a:t> in 2020-2021 is </a:t>
            </a:r>
            <a:r>
              <a:rPr lang="en-US" sz="1200">
                <a:solidFill>
                  <a:schemeClr val="dk1"/>
                </a:solidFill>
                <a:latin typeface="Poppins"/>
                <a:ea typeface="Poppins"/>
                <a:cs typeface="Poppins"/>
                <a:sym typeface="Poppins"/>
              </a:rPr>
              <a:t>lower than other years </a:t>
            </a:r>
            <a:r>
              <a:rPr lang="en-US" sz="1200">
                <a:latin typeface="Poppins"/>
                <a:ea typeface="Poppins"/>
                <a:cs typeface="Poppins"/>
                <a:sym typeface="Poppins"/>
              </a:rPr>
              <a:t>due to all students </a:t>
            </a:r>
            <a:r>
              <a:rPr lang="en-US" sz="1200">
                <a:solidFill>
                  <a:schemeClr val="dk1"/>
                </a:solidFill>
                <a:latin typeface="Poppins"/>
                <a:ea typeface="Poppins"/>
                <a:cs typeface="Poppins"/>
                <a:sym typeface="Poppins"/>
              </a:rPr>
              <a:t>attending school at home </a:t>
            </a:r>
            <a:r>
              <a:rPr lang="en-US" sz="1200">
                <a:latin typeface="Poppins"/>
                <a:ea typeface="Poppins"/>
                <a:cs typeface="Poppins"/>
                <a:sym typeface="Poppins"/>
              </a:rPr>
              <a:t>across school types</a:t>
            </a:r>
            <a:endParaRPr sz="1200">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2f16ad8a21c_0_12"/>
          <p:cNvSpPr txBox="1"/>
          <p:nvPr/>
        </p:nvSpPr>
        <p:spPr>
          <a:xfrm>
            <a:off x="0" y="2671650"/>
            <a:ext cx="4199700" cy="1514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lang="en-US" sz="2400">
                <a:solidFill>
                  <a:srgbClr val="0074A2"/>
                </a:solidFill>
                <a:latin typeface="Poppins"/>
                <a:ea typeface="Poppins"/>
                <a:cs typeface="Poppins"/>
                <a:sym typeface="Poppins"/>
                <a:extLst>
                  <a:ext uri="http://customooxmlschemas.google.com/">
                    <go:slidesCustomData xmlns:go="http://customooxmlschemas.google.com/" textRoundtripDataId="20"/>
                  </a:ext>
                </a:extLst>
              </a:rPr>
              <a:t>H</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21"/>
                  </a:ext>
                </a:extLst>
              </a:rPr>
              <a:t>ome and </a:t>
            </a:r>
            <a:r>
              <a:rPr lang="en-US" sz="2400">
                <a:solidFill>
                  <a:srgbClr val="0074A2"/>
                </a:solidFill>
                <a:latin typeface="Poppins"/>
                <a:ea typeface="Poppins"/>
                <a:cs typeface="Poppins"/>
                <a:sym typeface="Poppins"/>
                <a:extLst>
                  <a:ext uri="http://customooxmlschemas.google.com/">
                    <go:slidesCustomData xmlns:go="http://customooxmlschemas.google.com/" textRoundtripDataId="22"/>
                  </a:ext>
                </a:extLst>
              </a:rPr>
              <a:t>H</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23"/>
                  </a:ext>
                </a:extLst>
              </a:rPr>
              <a:t>ospital </a:t>
            </a:r>
            <a:r>
              <a:rPr lang="en-US" sz="2400">
                <a:solidFill>
                  <a:srgbClr val="0074A2"/>
                </a:solidFill>
                <a:latin typeface="Poppins"/>
                <a:ea typeface="Poppins"/>
                <a:cs typeface="Poppins"/>
                <a:sym typeface="Poppins"/>
                <a:extLst>
                  <a:ext uri="http://customooxmlschemas.google.com/">
                    <go:slidesCustomData xmlns:go="http://customooxmlschemas.google.com/" textRoundtripDataId="24"/>
                  </a:ext>
                </a:extLst>
              </a:rPr>
              <a:t>T</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25"/>
                  </a:ext>
                </a:extLst>
              </a:rPr>
              <a:t>eaching </a:t>
            </a:r>
            <a:r>
              <a:rPr lang="en-US" sz="2400">
                <a:solidFill>
                  <a:srgbClr val="0074A2"/>
                </a:solidFill>
                <a:latin typeface="Poppins"/>
                <a:ea typeface="Poppins"/>
                <a:cs typeface="Poppins"/>
                <a:sym typeface="Poppins"/>
                <a:extLst>
                  <a:ext uri="http://customooxmlschemas.google.com/">
                    <go:slidesCustomData xmlns:go="http://customooxmlschemas.google.com/" textRoundtripDataId="26"/>
                  </a:ext>
                </a:extLst>
              </a:rPr>
              <a:t>R</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27"/>
                  </a:ext>
                </a:extLst>
              </a:rPr>
              <a:t>eason for </a:t>
            </a:r>
            <a:r>
              <a:rPr lang="en-US" sz="2400">
                <a:solidFill>
                  <a:srgbClr val="0074A2"/>
                </a:solidFill>
                <a:latin typeface="Poppins"/>
                <a:ea typeface="Poppins"/>
                <a:cs typeface="Poppins"/>
                <a:sym typeface="Poppins"/>
                <a:extLst>
                  <a:ext uri="http://customooxmlschemas.google.com/">
                    <go:slidesCustomData xmlns:go="http://customooxmlschemas.google.com/" textRoundtripDataId="28"/>
                  </a:ext>
                </a:extLst>
              </a:rPr>
              <a:t>O</a:t>
            </a: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29"/>
                  </a:ext>
                </a:extLst>
              </a:rPr>
              <a:t>ccurance</a:t>
            </a:r>
            <a:endParaRPr i="0" sz="2400" u="none" cap="none" strike="noStrike">
              <a:solidFill>
                <a:srgbClr val="0074A2"/>
              </a:solidFill>
              <a:latin typeface="Poppins"/>
              <a:ea typeface="Poppins"/>
              <a:cs typeface="Poppins"/>
              <a:sym typeface="Poppins"/>
            </a:endParaRPr>
          </a:p>
        </p:txBody>
      </p:sp>
      <p:pic>
        <p:nvPicPr>
          <p:cNvPr id="680" name="Google Shape;680;g2f16ad8a21c_0_12" title="Chart"/>
          <p:cNvPicPr preferRelativeResize="0"/>
          <p:nvPr/>
        </p:nvPicPr>
        <p:blipFill>
          <a:blip r:embed="rId3">
            <a:alphaModFix/>
          </a:blip>
          <a:stretch>
            <a:fillRect/>
          </a:stretch>
        </p:blipFill>
        <p:spPr>
          <a:xfrm>
            <a:off x="4396875" y="1020939"/>
            <a:ext cx="7795125" cy="4816111"/>
          </a:xfrm>
          <a:prstGeom prst="rect">
            <a:avLst/>
          </a:prstGeom>
          <a:noFill/>
          <a:ln>
            <a:noFill/>
          </a:ln>
        </p:spPr>
      </p:pic>
      <p:sp>
        <p:nvSpPr>
          <p:cNvPr id="681" name="Google Shape;681;g2f16ad8a21c_0_12"/>
          <p:cNvSpPr txBox="1"/>
          <p:nvPr/>
        </p:nvSpPr>
        <p:spPr>
          <a:xfrm>
            <a:off x="8773800" y="6427625"/>
            <a:ext cx="28356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solidFill>
                  <a:srgbClr val="222222"/>
                </a:solidFill>
                <a:highlight>
                  <a:srgbClr val="FFFFFF"/>
                </a:highlight>
                <a:latin typeface="Poppins"/>
                <a:ea typeface="Poppins"/>
                <a:cs typeface="Poppins"/>
                <a:sym typeface="Poppins"/>
                <a:extLst>
                  <a:ext uri="http://customooxmlschemas.google.com/">
                    <go:slidesCustomData xmlns:go="http://customooxmlschemas.google.com/" textRoundtripDataId="30"/>
                  </a:ext>
                </a:extLst>
              </a:rPr>
              <a:t>Calvert County Public School</a:t>
            </a:r>
            <a:r>
              <a:rPr lang="en-US" sz="1000">
                <a:solidFill>
                  <a:srgbClr val="222222"/>
                </a:solidFill>
                <a:highlight>
                  <a:srgbClr val="FFFFFF"/>
                </a:highlight>
                <a:latin typeface="Poppins"/>
                <a:ea typeface="Poppins"/>
                <a:cs typeface="Poppins"/>
                <a:sym typeface="Poppins"/>
              </a:rPr>
              <a:t> District</a:t>
            </a:r>
            <a:endParaRPr i="0" sz="1000" u="none" cap="none" strike="noStrike">
              <a:solidFill>
                <a:srgbClr val="000000"/>
              </a:solidFill>
              <a:latin typeface="Poppins"/>
              <a:ea typeface="Poppins"/>
              <a:cs typeface="Poppins"/>
              <a:sym typeface="Poppins"/>
            </a:endParaRPr>
          </a:p>
        </p:txBody>
      </p:sp>
      <p:sp>
        <p:nvSpPr>
          <p:cNvPr id="682" name="Google Shape;682;g2f16ad8a21c_0_12"/>
          <p:cNvSpPr txBox="1"/>
          <p:nvPr/>
        </p:nvSpPr>
        <p:spPr>
          <a:xfrm>
            <a:off x="4396875" y="6066225"/>
            <a:ext cx="4199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*Number of occurrences in 2020-2021 is lower than other years due to all students </a:t>
            </a:r>
            <a:r>
              <a:rPr lang="en-US" sz="1200">
                <a:solidFill>
                  <a:schemeClr val="dk1"/>
                </a:solidFill>
                <a:latin typeface="Poppins"/>
                <a:ea typeface="Poppins"/>
                <a:cs typeface="Poppins"/>
                <a:sym typeface="Poppins"/>
              </a:rPr>
              <a:t>attending school at home </a:t>
            </a:r>
            <a:r>
              <a:rPr lang="en-US" sz="1200">
                <a:latin typeface="Poppins"/>
                <a:ea typeface="Poppins"/>
                <a:cs typeface="Poppins"/>
                <a:sym typeface="Poppins"/>
              </a:rPr>
              <a:t>across school types</a:t>
            </a:r>
            <a:endParaRPr sz="1200">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2eb0ecbc939_0_166"/>
          <p:cNvSpPr txBox="1"/>
          <p:nvPr/>
        </p:nvSpPr>
        <p:spPr>
          <a:xfrm>
            <a:off x="0" y="2154975"/>
            <a:ext cx="4296300" cy="2236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Immunizations - Kindergarteners</a:t>
            </a:r>
            <a:endParaRPr i="0" sz="2400" u="none" cap="none" strike="noStrike">
              <a:solidFill>
                <a:srgbClr val="0074A2"/>
              </a:solidFill>
              <a:latin typeface="Poppins"/>
              <a:ea typeface="Poppins"/>
              <a:cs typeface="Poppins"/>
              <a:sym typeface="Poppins"/>
            </a:endParaRPr>
          </a:p>
        </p:txBody>
      </p:sp>
      <p:sp>
        <p:nvSpPr>
          <p:cNvPr id="688" name="Google Shape;688;g2eb0ecbc939_0_166"/>
          <p:cNvSpPr txBox="1"/>
          <p:nvPr/>
        </p:nvSpPr>
        <p:spPr>
          <a:xfrm>
            <a:off x="5136727" y="6434800"/>
            <a:ext cx="65583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Maryland Department of Health, Annual Report of Immunization Status: Kindergarten Students</a:t>
            </a:r>
            <a:endParaRPr i="0" sz="1000" u="none" cap="none" strike="noStrike">
              <a:solidFill>
                <a:srgbClr val="000000"/>
              </a:solidFill>
              <a:latin typeface="Poppins"/>
              <a:ea typeface="Poppins"/>
              <a:cs typeface="Poppins"/>
              <a:sym typeface="Poppins"/>
            </a:endParaRPr>
          </a:p>
        </p:txBody>
      </p:sp>
      <p:sp>
        <p:nvSpPr>
          <p:cNvPr id="689" name="Google Shape;689;g2eb0ecbc939_0_166"/>
          <p:cNvSpPr txBox="1"/>
          <p:nvPr/>
        </p:nvSpPr>
        <p:spPr>
          <a:xfrm>
            <a:off x="54150" y="4391175"/>
            <a:ext cx="4188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Immunizations</a:t>
            </a:r>
            <a:r>
              <a:rPr lang="en-US" sz="1200">
                <a:latin typeface="Poppins"/>
                <a:ea typeface="Poppins"/>
                <a:cs typeface="Poppins"/>
                <a:sym typeface="Poppins"/>
              </a:rPr>
              <a:t>: The percent of children ages 35 months through 19 years who have received the full schedule of recommended immunizations. The recommended full schedule is four doses of Diphtheria-Tetanus-Pertussis, three doses of Polio, two doses of Measles, Mumps, Rubella, three doses of Hepatitis B and two doses of Varicella.</a:t>
            </a:r>
            <a:endParaRPr sz="1200">
              <a:latin typeface="Poppins"/>
              <a:ea typeface="Poppins"/>
              <a:cs typeface="Poppins"/>
              <a:sym typeface="Poppins"/>
            </a:endParaRPr>
          </a:p>
        </p:txBody>
      </p:sp>
      <p:pic>
        <p:nvPicPr>
          <p:cNvPr id="690" name="Google Shape;690;g2eb0ecbc939_0_166" title="Chart"/>
          <p:cNvPicPr preferRelativeResize="0"/>
          <p:nvPr/>
        </p:nvPicPr>
        <p:blipFill>
          <a:blip r:embed="rId3">
            <a:alphaModFix/>
          </a:blip>
          <a:stretch>
            <a:fillRect/>
          </a:stretch>
        </p:blipFill>
        <p:spPr>
          <a:xfrm>
            <a:off x="4296300" y="860237"/>
            <a:ext cx="7895702" cy="482568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2e6b260d903_0_0"/>
          <p:cNvSpPr txBox="1"/>
          <p:nvPr/>
        </p:nvSpPr>
        <p:spPr>
          <a:xfrm>
            <a:off x="4985140" y="6382987"/>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Youth Risk Behavior Survey</a:t>
            </a:r>
            <a:endParaRPr i="0" sz="1000" u="none" cap="none" strike="noStrike">
              <a:solidFill>
                <a:srgbClr val="000000"/>
              </a:solidFill>
              <a:latin typeface="Poppins"/>
              <a:ea typeface="Poppins"/>
              <a:cs typeface="Poppins"/>
              <a:sym typeface="Poppins"/>
            </a:endParaRPr>
          </a:p>
        </p:txBody>
      </p:sp>
      <p:sp>
        <p:nvSpPr>
          <p:cNvPr id="696" name="Google Shape;696;g2e6b260d903_0_0"/>
          <p:cNvSpPr txBox="1"/>
          <p:nvPr/>
        </p:nvSpPr>
        <p:spPr>
          <a:xfrm>
            <a:off x="1204250" y="278775"/>
            <a:ext cx="10002600" cy="1003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 </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Obesity</a:t>
            </a:r>
            <a:endParaRPr i="0" sz="2400" u="none" cap="none" strike="noStrike">
              <a:solidFill>
                <a:srgbClr val="0074A2"/>
              </a:solidFill>
              <a:latin typeface="Poppins"/>
              <a:ea typeface="Poppins"/>
              <a:cs typeface="Poppins"/>
              <a:sym typeface="Poppins"/>
            </a:endParaRPr>
          </a:p>
        </p:txBody>
      </p:sp>
      <p:cxnSp>
        <p:nvCxnSpPr>
          <p:cNvPr id="697" name="Google Shape;697;g2e6b260d903_0_0"/>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pic>
        <p:nvPicPr>
          <p:cNvPr id="698" name="Google Shape;698;g2e6b260d903_0_0" title="Chart"/>
          <p:cNvPicPr preferRelativeResize="0"/>
          <p:nvPr/>
        </p:nvPicPr>
        <p:blipFill rotWithShape="1">
          <a:blip r:embed="rId3">
            <a:alphaModFix/>
          </a:blip>
          <a:srcRect b="0" l="0" r="0" t="0"/>
          <a:stretch/>
        </p:blipFill>
        <p:spPr>
          <a:xfrm>
            <a:off x="6297542" y="1919625"/>
            <a:ext cx="5774385" cy="3489151"/>
          </a:xfrm>
          <a:prstGeom prst="rect">
            <a:avLst/>
          </a:prstGeom>
          <a:noFill/>
          <a:ln>
            <a:noFill/>
          </a:ln>
        </p:spPr>
      </p:pic>
      <p:pic>
        <p:nvPicPr>
          <p:cNvPr id="699" name="Google Shape;699;g2e6b260d903_0_0" title="Chart"/>
          <p:cNvPicPr preferRelativeResize="0"/>
          <p:nvPr/>
        </p:nvPicPr>
        <p:blipFill rotWithShape="1">
          <a:blip r:embed="rId4">
            <a:alphaModFix/>
          </a:blip>
          <a:srcRect b="0" l="0" r="0" t="0"/>
          <a:stretch/>
        </p:blipFill>
        <p:spPr>
          <a:xfrm>
            <a:off x="124525" y="1798288"/>
            <a:ext cx="5992743" cy="3731815"/>
          </a:xfrm>
          <a:prstGeom prst="rect">
            <a:avLst/>
          </a:prstGeom>
          <a:noFill/>
          <a:ln>
            <a:noFill/>
          </a:ln>
        </p:spPr>
      </p:pic>
      <p:sp>
        <p:nvSpPr>
          <p:cNvPr id="700" name="Google Shape;700;g2e6b260d903_0_0"/>
          <p:cNvSpPr txBox="1"/>
          <p:nvPr/>
        </p:nvSpPr>
        <p:spPr>
          <a:xfrm>
            <a:off x="3099600" y="5828875"/>
            <a:ext cx="59928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latin typeface="Poppins"/>
                <a:ea typeface="Poppins"/>
                <a:cs typeface="Poppins"/>
                <a:sym typeface="Poppins"/>
              </a:rPr>
              <a:t>Obesity:</a:t>
            </a:r>
            <a:r>
              <a:rPr lang="en-US" sz="1200">
                <a:latin typeface="Poppins"/>
                <a:ea typeface="Poppins"/>
                <a:cs typeface="Poppins"/>
                <a:sym typeface="Poppins"/>
              </a:rPr>
              <a:t> The percent of Maryland public school students in grades 9-12 who are overweight or obese.</a:t>
            </a:r>
            <a:endParaRPr sz="1200">
              <a:latin typeface="Poppins"/>
              <a:ea typeface="Poppins"/>
              <a:cs typeface="Poppins"/>
              <a:sym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2eb0ecbc939_0_171"/>
          <p:cNvSpPr txBox="1"/>
          <p:nvPr/>
        </p:nvSpPr>
        <p:spPr>
          <a:xfrm>
            <a:off x="0" y="2671650"/>
            <a:ext cx="4228800" cy="1514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Physical Activity </a:t>
            </a:r>
            <a:endParaRPr i="0" sz="2400" u="none" cap="none" strike="noStrike">
              <a:solidFill>
                <a:srgbClr val="0074A2"/>
              </a:solidFill>
              <a:latin typeface="Poppins"/>
              <a:ea typeface="Poppins"/>
              <a:cs typeface="Poppins"/>
              <a:sym typeface="Poppins"/>
            </a:endParaRPr>
          </a:p>
        </p:txBody>
      </p:sp>
      <p:pic>
        <p:nvPicPr>
          <p:cNvPr id="706" name="Google Shape;706;g2eb0ecbc939_0_171" title="Chart"/>
          <p:cNvPicPr preferRelativeResize="0"/>
          <p:nvPr/>
        </p:nvPicPr>
        <p:blipFill rotWithShape="1">
          <a:blip r:embed="rId3">
            <a:alphaModFix/>
          </a:blip>
          <a:srcRect b="0" l="0" r="0" t="0"/>
          <a:stretch/>
        </p:blipFill>
        <p:spPr>
          <a:xfrm>
            <a:off x="4332488" y="786200"/>
            <a:ext cx="7859515" cy="4885998"/>
          </a:xfrm>
          <a:prstGeom prst="rect">
            <a:avLst/>
          </a:prstGeom>
          <a:noFill/>
          <a:ln>
            <a:noFill/>
          </a:ln>
        </p:spPr>
      </p:pic>
      <p:sp>
        <p:nvSpPr>
          <p:cNvPr id="707" name="Google Shape;707;g2eb0ecbc939_0_171"/>
          <p:cNvSpPr txBox="1"/>
          <p:nvPr/>
        </p:nvSpPr>
        <p:spPr>
          <a:xfrm>
            <a:off x="9133690" y="6414862"/>
            <a:ext cx="24408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Youth Risk Behavior Survey</a:t>
            </a:r>
            <a:endParaRPr i="0" sz="1000" u="none" cap="none" strike="noStrike">
              <a:solidFill>
                <a:srgbClr val="000000"/>
              </a:solidFill>
              <a:latin typeface="Poppins"/>
              <a:ea typeface="Poppins"/>
              <a:cs typeface="Poppins"/>
              <a:sym typeface="Poppins"/>
            </a:endParaRPr>
          </a:p>
        </p:txBody>
      </p:sp>
      <p:sp>
        <p:nvSpPr>
          <p:cNvPr id="708" name="Google Shape;708;g2eb0ecbc939_0_171"/>
          <p:cNvSpPr txBox="1"/>
          <p:nvPr/>
        </p:nvSpPr>
        <p:spPr>
          <a:xfrm>
            <a:off x="0" y="4356950"/>
            <a:ext cx="4078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Physical Activity</a:t>
            </a:r>
            <a:r>
              <a:rPr lang="en-US" sz="1200">
                <a:latin typeface="Poppins"/>
                <a:ea typeface="Poppins"/>
                <a:cs typeface="Poppins"/>
                <a:sym typeface="Poppins"/>
              </a:rPr>
              <a:t>: Percentage of students who were physically active at least 60 minutes per day on all seven days.</a:t>
            </a:r>
            <a:endParaRPr sz="1200">
              <a:latin typeface="Poppins"/>
              <a:ea typeface="Poppins"/>
              <a:cs typeface="Poppins"/>
              <a:sym typeface="Poppi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2e8810f1b62_1_14"/>
          <p:cNvSpPr txBox="1"/>
          <p:nvPr/>
        </p:nvSpPr>
        <p:spPr>
          <a:xfrm>
            <a:off x="0" y="2521850"/>
            <a:ext cx="4229100" cy="1514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31"/>
                  </a:ext>
                </a:extLst>
              </a:rPr>
              <a:t>Suicidal Thoughts</a:t>
            </a:r>
            <a:endParaRPr i="0" sz="2400" u="none" cap="none" strike="noStrike">
              <a:solidFill>
                <a:srgbClr val="0074A2"/>
              </a:solidFill>
              <a:latin typeface="Poppins"/>
              <a:ea typeface="Poppins"/>
              <a:cs typeface="Poppins"/>
              <a:sym typeface="Poppins"/>
            </a:endParaRPr>
          </a:p>
        </p:txBody>
      </p:sp>
      <p:sp>
        <p:nvSpPr>
          <p:cNvPr id="714" name="Google Shape;714;g2e8810f1b62_1_14"/>
          <p:cNvSpPr txBox="1"/>
          <p:nvPr/>
        </p:nvSpPr>
        <p:spPr>
          <a:xfrm>
            <a:off x="9037490" y="6421247"/>
            <a:ext cx="24408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Healthy Calvert</a:t>
            </a:r>
            <a:endParaRPr i="0" sz="1000" u="none" cap="none" strike="noStrike">
              <a:solidFill>
                <a:srgbClr val="000000"/>
              </a:solidFill>
              <a:latin typeface="Poppins"/>
              <a:ea typeface="Poppins"/>
              <a:cs typeface="Poppins"/>
              <a:sym typeface="Poppins"/>
            </a:endParaRPr>
          </a:p>
        </p:txBody>
      </p:sp>
      <p:pic>
        <p:nvPicPr>
          <p:cNvPr id="715" name="Google Shape;715;g2e8810f1b62_1_14"/>
          <p:cNvPicPr preferRelativeResize="0"/>
          <p:nvPr/>
        </p:nvPicPr>
        <p:blipFill rotWithShape="1">
          <a:blip r:embed="rId3">
            <a:alphaModFix/>
          </a:blip>
          <a:srcRect b="6295" l="3474" r="0" t="0"/>
          <a:stretch/>
        </p:blipFill>
        <p:spPr>
          <a:xfrm>
            <a:off x="4485300" y="1026650"/>
            <a:ext cx="7706700" cy="4987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eb0ecbc939_0_196"/>
          <p:cNvSpPr txBox="1"/>
          <p:nvPr/>
        </p:nvSpPr>
        <p:spPr>
          <a:xfrm>
            <a:off x="145800" y="235100"/>
            <a:ext cx="12046200" cy="1041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a:t>
            </a: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32"/>
                  </a:ext>
                </a:extLst>
              </a:rPr>
              <a:t>Health</a:t>
            </a:r>
            <a:r>
              <a:rPr b="1" i="0" lang="en-US" sz="4500" u="none" cap="none" strike="noStrike">
                <a:solidFill>
                  <a:srgbClr val="0074A2"/>
                </a:solidFill>
                <a:latin typeface="Poppins"/>
                <a:ea typeface="Poppins"/>
                <a:cs typeface="Poppins"/>
                <a:sym typeface="Poppins"/>
              </a:rPr>
              <a:t>:</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Tobacco Usage</a:t>
            </a:r>
            <a:endParaRPr i="0" sz="2400" u="none" cap="none" strike="noStrike">
              <a:solidFill>
                <a:srgbClr val="0074A2"/>
              </a:solidFill>
              <a:latin typeface="Poppins"/>
              <a:ea typeface="Poppins"/>
              <a:cs typeface="Poppins"/>
              <a:sym typeface="Poppins"/>
            </a:endParaRPr>
          </a:p>
        </p:txBody>
      </p:sp>
      <p:sp>
        <p:nvSpPr>
          <p:cNvPr id="721" name="Google Shape;721;g2eb0ecbc939_0_196"/>
          <p:cNvSpPr txBox="1"/>
          <p:nvPr/>
        </p:nvSpPr>
        <p:spPr>
          <a:xfrm>
            <a:off x="4948490" y="6282737"/>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Youth Risk Behavior Survey</a:t>
            </a:r>
            <a:endParaRPr i="0" sz="1000" u="none" cap="none" strike="noStrike">
              <a:solidFill>
                <a:srgbClr val="000000"/>
              </a:solidFill>
              <a:latin typeface="Poppins"/>
              <a:ea typeface="Poppins"/>
              <a:cs typeface="Poppins"/>
              <a:sym typeface="Poppins"/>
            </a:endParaRPr>
          </a:p>
        </p:txBody>
      </p:sp>
      <p:pic>
        <p:nvPicPr>
          <p:cNvPr id="722" name="Google Shape;722;g2eb0ecbc939_0_196" title="Chart"/>
          <p:cNvPicPr preferRelativeResize="0"/>
          <p:nvPr/>
        </p:nvPicPr>
        <p:blipFill rotWithShape="1">
          <a:blip r:embed="rId3">
            <a:alphaModFix/>
          </a:blip>
          <a:srcRect b="9214" l="0" r="6085" t="0"/>
          <a:stretch/>
        </p:blipFill>
        <p:spPr>
          <a:xfrm>
            <a:off x="90825" y="1684175"/>
            <a:ext cx="5857926" cy="3345551"/>
          </a:xfrm>
          <a:prstGeom prst="rect">
            <a:avLst/>
          </a:prstGeom>
          <a:noFill/>
          <a:ln>
            <a:noFill/>
          </a:ln>
        </p:spPr>
      </p:pic>
      <p:pic>
        <p:nvPicPr>
          <p:cNvPr id="723" name="Google Shape;723;g2eb0ecbc939_0_196" title="Chart"/>
          <p:cNvPicPr preferRelativeResize="0"/>
          <p:nvPr/>
        </p:nvPicPr>
        <p:blipFill rotWithShape="1">
          <a:blip r:embed="rId4">
            <a:alphaModFix/>
          </a:blip>
          <a:srcRect b="10313" l="0" r="5900" t="0"/>
          <a:stretch/>
        </p:blipFill>
        <p:spPr>
          <a:xfrm>
            <a:off x="6224125" y="1684175"/>
            <a:ext cx="5857924" cy="3478606"/>
          </a:xfrm>
          <a:prstGeom prst="rect">
            <a:avLst/>
          </a:prstGeom>
          <a:noFill/>
          <a:ln>
            <a:noFill/>
          </a:ln>
        </p:spPr>
      </p:pic>
      <p:cxnSp>
        <p:nvCxnSpPr>
          <p:cNvPr id="724" name="Google Shape;724;g2eb0ecbc939_0_196"/>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sp>
        <p:nvSpPr>
          <p:cNvPr id="725" name="Google Shape;725;g2eb0ecbc939_0_196"/>
          <p:cNvSpPr txBox="1"/>
          <p:nvPr/>
        </p:nvSpPr>
        <p:spPr>
          <a:xfrm>
            <a:off x="145799" y="5272925"/>
            <a:ext cx="3661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*Data missing was not provided/suppressed in YRBS</a:t>
            </a:r>
            <a:endParaRPr i="0" sz="1000" u="none" cap="none" strike="noStrike">
              <a:solidFill>
                <a:srgbClr val="000000"/>
              </a:solidFill>
              <a:latin typeface="Poppins"/>
              <a:ea typeface="Poppins"/>
              <a:cs typeface="Poppins"/>
              <a:sym typeface="Poppins"/>
            </a:endParaRPr>
          </a:p>
        </p:txBody>
      </p:sp>
      <p:sp>
        <p:nvSpPr>
          <p:cNvPr id="726" name="Google Shape;726;g2eb0ecbc939_0_196"/>
          <p:cNvSpPr txBox="1"/>
          <p:nvPr/>
        </p:nvSpPr>
        <p:spPr>
          <a:xfrm>
            <a:off x="3263400" y="5728625"/>
            <a:ext cx="58110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latin typeface="Poppins"/>
                <a:ea typeface="Poppins"/>
                <a:cs typeface="Poppins"/>
                <a:sym typeface="Poppins"/>
              </a:rPr>
              <a:t>Substance Use: The illegal use of alcohol, tobacco, and other drugs (ATOD) by Maryland youth.</a:t>
            </a:r>
            <a:endParaRPr sz="1200">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5"/>
          <p:cNvSpPr txBox="1"/>
          <p:nvPr/>
        </p:nvSpPr>
        <p:spPr>
          <a:xfrm>
            <a:off x="145800" y="82700"/>
            <a:ext cx="12046200" cy="1022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a:t>
            </a: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33"/>
                  </a:ext>
                </a:extLst>
              </a:rPr>
              <a:t>Health</a:t>
            </a:r>
            <a:r>
              <a:rPr b="1" i="0" lang="en-US" sz="4500" u="none" cap="none" strike="noStrike">
                <a:solidFill>
                  <a:srgbClr val="0074A2"/>
                </a:solidFill>
                <a:latin typeface="Poppins"/>
                <a:ea typeface="Poppins"/>
                <a:cs typeface="Poppins"/>
                <a:sym typeface="Poppins"/>
              </a:rPr>
              <a:t>:</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Electronic Vape Usage</a:t>
            </a:r>
            <a:endParaRPr i="0" sz="2400" u="none" cap="none" strike="noStrike">
              <a:solidFill>
                <a:srgbClr val="0074A2"/>
              </a:solidFill>
              <a:latin typeface="Poppins"/>
              <a:ea typeface="Poppins"/>
              <a:cs typeface="Poppins"/>
              <a:sym typeface="Poppins"/>
            </a:endParaRPr>
          </a:p>
        </p:txBody>
      </p:sp>
      <p:sp>
        <p:nvSpPr>
          <p:cNvPr id="732" name="Google Shape;732;p5"/>
          <p:cNvSpPr txBox="1"/>
          <p:nvPr/>
        </p:nvSpPr>
        <p:spPr>
          <a:xfrm>
            <a:off x="4957290" y="6428237"/>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Youth Risk Behavior Survey</a:t>
            </a:r>
            <a:endParaRPr i="0" sz="1000" u="none" cap="none" strike="noStrike">
              <a:solidFill>
                <a:srgbClr val="000000"/>
              </a:solidFill>
              <a:latin typeface="Poppins"/>
              <a:ea typeface="Poppins"/>
              <a:cs typeface="Poppins"/>
              <a:sym typeface="Poppins"/>
            </a:endParaRPr>
          </a:p>
        </p:txBody>
      </p:sp>
      <p:pic>
        <p:nvPicPr>
          <p:cNvPr id="733" name="Google Shape;733;p5" title="Chart"/>
          <p:cNvPicPr preferRelativeResize="0"/>
          <p:nvPr/>
        </p:nvPicPr>
        <p:blipFill rotWithShape="1">
          <a:blip r:embed="rId3">
            <a:alphaModFix/>
          </a:blip>
          <a:srcRect b="0" l="0" r="0" t="0"/>
          <a:stretch/>
        </p:blipFill>
        <p:spPr>
          <a:xfrm>
            <a:off x="6311624" y="2057025"/>
            <a:ext cx="5810976" cy="3524690"/>
          </a:xfrm>
          <a:prstGeom prst="rect">
            <a:avLst/>
          </a:prstGeom>
          <a:noFill/>
          <a:ln>
            <a:noFill/>
          </a:ln>
        </p:spPr>
      </p:pic>
      <p:pic>
        <p:nvPicPr>
          <p:cNvPr id="734" name="Google Shape;734;p5" title="Chart"/>
          <p:cNvPicPr preferRelativeResize="0"/>
          <p:nvPr/>
        </p:nvPicPr>
        <p:blipFill rotWithShape="1">
          <a:blip r:embed="rId4">
            <a:alphaModFix/>
          </a:blip>
          <a:srcRect b="0" l="0" r="0" t="0"/>
          <a:stretch/>
        </p:blipFill>
        <p:spPr>
          <a:xfrm>
            <a:off x="61100" y="1938125"/>
            <a:ext cx="6028725" cy="3656775"/>
          </a:xfrm>
          <a:prstGeom prst="rect">
            <a:avLst/>
          </a:prstGeom>
          <a:noFill/>
          <a:ln>
            <a:noFill/>
          </a:ln>
        </p:spPr>
      </p:pic>
      <p:cxnSp>
        <p:nvCxnSpPr>
          <p:cNvPr id="735" name="Google Shape;735;p5"/>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g2f0d78b0129_0_278"/>
          <p:cNvSpPr txBox="1"/>
          <p:nvPr>
            <p:ph idx="4294967295" type="title"/>
          </p:nvPr>
        </p:nvSpPr>
        <p:spPr>
          <a:xfrm>
            <a:off x="838200" y="132875"/>
            <a:ext cx="10515600" cy="1010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4800">
                <a:solidFill>
                  <a:srgbClr val="0074A2"/>
                </a:solidFill>
                <a:latin typeface="Poppins"/>
                <a:ea typeface="Poppins"/>
                <a:cs typeface="Poppins"/>
                <a:sym typeface="Poppins"/>
              </a:rPr>
              <a:t>Calvert County Demographics</a:t>
            </a:r>
            <a:endParaRPr b="1" sz="4800">
              <a:latin typeface="Poppins"/>
              <a:ea typeface="Poppins"/>
              <a:cs typeface="Poppins"/>
              <a:sym typeface="Poppins"/>
            </a:endParaRPr>
          </a:p>
        </p:txBody>
      </p:sp>
      <p:cxnSp>
        <p:nvCxnSpPr>
          <p:cNvPr id="304" name="Google Shape;304;g2f0d78b0129_0_278"/>
          <p:cNvCxnSpPr/>
          <p:nvPr/>
        </p:nvCxnSpPr>
        <p:spPr>
          <a:xfrm>
            <a:off x="5110944" y="1610813"/>
            <a:ext cx="0" cy="4748100"/>
          </a:xfrm>
          <a:prstGeom prst="straightConnector1">
            <a:avLst/>
          </a:prstGeom>
          <a:noFill/>
          <a:ln cap="flat" cmpd="sng" w="19050">
            <a:solidFill>
              <a:srgbClr val="0074A2"/>
            </a:solidFill>
            <a:prstDash val="solid"/>
            <a:round/>
            <a:headEnd len="sm" w="sm" type="none"/>
            <a:tailEnd len="sm" w="sm" type="none"/>
          </a:ln>
        </p:spPr>
      </p:cxnSp>
      <p:sp>
        <p:nvSpPr>
          <p:cNvPr id="305" name="Google Shape;305;g2f0d78b0129_0_278"/>
          <p:cNvSpPr txBox="1"/>
          <p:nvPr/>
        </p:nvSpPr>
        <p:spPr>
          <a:xfrm>
            <a:off x="3817500" y="1010925"/>
            <a:ext cx="4557000" cy="61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4A2"/>
                </a:solidFill>
                <a:latin typeface="Poppins"/>
                <a:ea typeface="Poppins"/>
                <a:cs typeface="Poppins"/>
                <a:sym typeface="Poppins"/>
              </a:rPr>
              <a:t>Population by Race</a:t>
            </a:r>
            <a:endParaRPr i="0" sz="2400" u="none" cap="none" strike="noStrike">
              <a:solidFill>
                <a:schemeClr val="dk1"/>
              </a:solidFill>
              <a:latin typeface="Poppins"/>
              <a:ea typeface="Poppins"/>
              <a:cs typeface="Poppins"/>
              <a:sym typeface="Poppins"/>
            </a:endParaRPr>
          </a:p>
        </p:txBody>
      </p:sp>
      <p:pic>
        <p:nvPicPr>
          <p:cNvPr id="306" name="Google Shape;306;g2f0d78b0129_0_278"/>
          <p:cNvPicPr preferRelativeResize="0"/>
          <p:nvPr/>
        </p:nvPicPr>
        <p:blipFill rotWithShape="1">
          <a:blip r:embed="rId3">
            <a:alphaModFix/>
          </a:blip>
          <a:srcRect b="0" l="0" r="0" t="0"/>
          <a:stretch/>
        </p:blipFill>
        <p:spPr>
          <a:xfrm>
            <a:off x="520125" y="1740700"/>
            <a:ext cx="4136691" cy="4583900"/>
          </a:xfrm>
          <a:prstGeom prst="rect">
            <a:avLst/>
          </a:prstGeom>
          <a:noFill/>
          <a:ln>
            <a:noFill/>
          </a:ln>
        </p:spPr>
      </p:pic>
      <p:sp>
        <p:nvSpPr>
          <p:cNvPr id="307" name="Google Shape;307;g2f0d78b0129_0_278"/>
          <p:cNvSpPr txBox="1"/>
          <p:nvPr/>
        </p:nvSpPr>
        <p:spPr>
          <a:xfrm>
            <a:off x="4157400" y="6477000"/>
            <a:ext cx="1907100" cy="33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chemeClr val="dk1"/>
                </a:solidFill>
                <a:latin typeface="Poppins"/>
                <a:ea typeface="Poppins"/>
                <a:cs typeface="Poppins"/>
                <a:sym typeface="Poppins"/>
              </a:rPr>
              <a:t>CHNA Final Report 2023-25</a:t>
            </a:r>
            <a:endParaRPr i="0" sz="1000" u="none" cap="none" strike="noStrike">
              <a:solidFill>
                <a:schemeClr val="dk1"/>
              </a:solidFill>
              <a:latin typeface="Poppins"/>
              <a:ea typeface="Poppins"/>
              <a:cs typeface="Poppins"/>
              <a:sym typeface="Poppins"/>
            </a:endParaRPr>
          </a:p>
        </p:txBody>
      </p:sp>
      <p:pic>
        <p:nvPicPr>
          <p:cNvPr id="308" name="Google Shape;308;g2f0d78b0129_0_278"/>
          <p:cNvPicPr preferRelativeResize="0"/>
          <p:nvPr/>
        </p:nvPicPr>
        <p:blipFill rotWithShape="1">
          <a:blip r:embed="rId4">
            <a:alphaModFix/>
          </a:blip>
          <a:srcRect b="0" l="1408" r="8297" t="0"/>
          <a:stretch/>
        </p:blipFill>
        <p:spPr>
          <a:xfrm>
            <a:off x="5354925" y="1622625"/>
            <a:ext cx="6816997" cy="45839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g2eb0ecbc939_0_203"/>
          <p:cNvSpPr txBox="1"/>
          <p:nvPr/>
        </p:nvSpPr>
        <p:spPr>
          <a:xfrm>
            <a:off x="145800" y="82700"/>
            <a:ext cx="12046200" cy="1241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a:t>
            </a: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34"/>
                  </a:ext>
                </a:extLst>
              </a:rPr>
              <a:t>Health</a:t>
            </a:r>
            <a:r>
              <a:rPr b="1" i="0" lang="en-US" sz="4500" u="none" cap="none" strike="noStrike">
                <a:solidFill>
                  <a:srgbClr val="0074A2"/>
                </a:solidFill>
                <a:latin typeface="Poppins"/>
                <a:ea typeface="Poppins"/>
                <a:cs typeface="Poppins"/>
                <a:sym typeface="Poppins"/>
              </a:rPr>
              <a:t>:</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Marijuana Usage</a:t>
            </a:r>
            <a:endParaRPr i="0" sz="2400" u="none" cap="none" strike="noStrike">
              <a:solidFill>
                <a:srgbClr val="0074A2"/>
              </a:solidFill>
              <a:latin typeface="Poppins"/>
              <a:ea typeface="Poppins"/>
              <a:cs typeface="Poppins"/>
              <a:sym typeface="Poppins"/>
            </a:endParaRPr>
          </a:p>
        </p:txBody>
      </p:sp>
      <p:sp>
        <p:nvSpPr>
          <p:cNvPr id="741" name="Google Shape;741;g2eb0ecbc939_0_203"/>
          <p:cNvSpPr txBox="1"/>
          <p:nvPr/>
        </p:nvSpPr>
        <p:spPr>
          <a:xfrm>
            <a:off x="4957340" y="6341162"/>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Youth Risk Behavior Survey</a:t>
            </a:r>
            <a:endParaRPr i="0" sz="1000" u="none" cap="none" strike="noStrike">
              <a:solidFill>
                <a:srgbClr val="000000"/>
              </a:solidFill>
              <a:latin typeface="Poppins"/>
              <a:ea typeface="Poppins"/>
              <a:cs typeface="Poppins"/>
              <a:sym typeface="Poppins"/>
            </a:endParaRPr>
          </a:p>
        </p:txBody>
      </p:sp>
      <p:pic>
        <p:nvPicPr>
          <p:cNvPr id="742" name="Google Shape;742;g2eb0ecbc939_0_203" title="Chart"/>
          <p:cNvPicPr preferRelativeResize="0"/>
          <p:nvPr/>
        </p:nvPicPr>
        <p:blipFill rotWithShape="1">
          <a:blip r:embed="rId3">
            <a:alphaModFix/>
          </a:blip>
          <a:srcRect b="0" l="0" r="4551" t="0"/>
          <a:stretch/>
        </p:blipFill>
        <p:spPr>
          <a:xfrm>
            <a:off x="6177750" y="1927825"/>
            <a:ext cx="5919336" cy="3809299"/>
          </a:xfrm>
          <a:prstGeom prst="rect">
            <a:avLst/>
          </a:prstGeom>
          <a:noFill/>
          <a:ln>
            <a:noFill/>
          </a:ln>
        </p:spPr>
      </p:pic>
      <p:cxnSp>
        <p:nvCxnSpPr>
          <p:cNvPr id="743" name="Google Shape;743;g2eb0ecbc939_0_203"/>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sp>
        <p:nvSpPr>
          <p:cNvPr id="744" name="Google Shape;744;g2eb0ecbc939_0_203"/>
          <p:cNvSpPr txBox="1"/>
          <p:nvPr/>
        </p:nvSpPr>
        <p:spPr>
          <a:xfrm>
            <a:off x="245200" y="5737125"/>
            <a:ext cx="3622200" cy="400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000"/>
              <a:buFont typeface="Arial"/>
              <a:buNone/>
            </a:pPr>
            <a:r>
              <a:rPr lang="en-US" sz="1000">
                <a:solidFill>
                  <a:schemeClr val="dk1"/>
                </a:solidFill>
                <a:latin typeface="Poppins"/>
                <a:ea typeface="Poppins"/>
                <a:cs typeface="Poppins"/>
                <a:sym typeface="Poppins"/>
              </a:rPr>
              <a:t>*Data missing was not provided/suppressed in YRBS</a:t>
            </a:r>
            <a:endParaRPr sz="10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000"/>
              <a:buFont typeface="Arial"/>
              <a:buNone/>
            </a:pPr>
            <a:r>
              <a:t/>
            </a:r>
            <a:endParaRPr sz="1000"/>
          </a:p>
        </p:txBody>
      </p:sp>
      <p:pic>
        <p:nvPicPr>
          <p:cNvPr id="745" name="Google Shape;745;g2eb0ecbc939_0_203" title="Chart"/>
          <p:cNvPicPr preferRelativeResize="0"/>
          <p:nvPr/>
        </p:nvPicPr>
        <p:blipFill rotWithShape="1">
          <a:blip r:embed="rId4">
            <a:alphaModFix/>
          </a:blip>
          <a:srcRect b="0" l="0" r="0" t="0"/>
          <a:stretch/>
        </p:blipFill>
        <p:spPr>
          <a:xfrm>
            <a:off x="31602" y="1959800"/>
            <a:ext cx="6146149" cy="37773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eb0ecbc939_0_80"/>
          <p:cNvSpPr txBox="1"/>
          <p:nvPr/>
        </p:nvSpPr>
        <p:spPr>
          <a:xfrm>
            <a:off x="147300" y="151650"/>
            <a:ext cx="11897400" cy="1196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a:t>
            </a: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35"/>
                  </a:ext>
                </a:extLst>
              </a:rPr>
              <a:t>Health</a:t>
            </a:r>
            <a:r>
              <a:rPr b="1" i="0" lang="en-US" sz="4500" u="none" cap="none" strike="noStrike">
                <a:solidFill>
                  <a:srgbClr val="0074A2"/>
                </a:solidFill>
                <a:latin typeface="Poppins"/>
                <a:ea typeface="Poppins"/>
                <a:cs typeface="Poppins"/>
                <a:sym typeface="Poppins"/>
              </a:rPr>
              <a:t>:</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Prescription Drug Usage</a:t>
            </a:r>
            <a:endParaRPr i="0" sz="2400" u="none" cap="none" strike="noStrike">
              <a:solidFill>
                <a:srgbClr val="0074A2"/>
              </a:solidFill>
              <a:latin typeface="Poppins"/>
              <a:ea typeface="Poppins"/>
              <a:cs typeface="Poppins"/>
              <a:sym typeface="Poppins"/>
            </a:endParaRPr>
          </a:p>
        </p:txBody>
      </p:sp>
      <p:sp>
        <p:nvSpPr>
          <p:cNvPr id="751" name="Google Shape;751;g2eb0ecbc939_0_80"/>
          <p:cNvSpPr txBox="1"/>
          <p:nvPr/>
        </p:nvSpPr>
        <p:spPr>
          <a:xfrm>
            <a:off x="4957340" y="6317212"/>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Youth Risk Behavior Survey</a:t>
            </a:r>
            <a:endParaRPr i="0" sz="1000" u="none" cap="none" strike="noStrike">
              <a:solidFill>
                <a:srgbClr val="000000"/>
              </a:solidFill>
              <a:latin typeface="Poppins"/>
              <a:ea typeface="Poppins"/>
              <a:cs typeface="Poppins"/>
              <a:sym typeface="Poppins"/>
            </a:endParaRPr>
          </a:p>
        </p:txBody>
      </p:sp>
      <p:pic>
        <p:nvPicPr>
          <p:cNvPr id="752" name="Google Shape;752;g2eb0ecbc939_0_80" title="Chart"/>
          <p:cNvPicPr preferRelativeResize="0"/>
          <p:nvPr/>
        </p:nvPicPr>
        <p:blipFill rotWithShape="1">
          <a:blip r:embed="rId3">
            <a:alphaModFix/>
          </a:blip>
          <a:srcRect b="0" l="2769" r="3954" t="0"/>
          <a:stretch/>
        </p:blipFill>
        <p:spPr>
          <a:xfrm>
            <a:off x="6303425" y="1828734"/>
            <a:ext cx="5860176" cy="3926567"/>
          </a:xfrm>
          <a:prstGeom prst="rect">
            <a:avLst/>
          </a:prstGeom>
          <a:noFill/>
          <a:ln>
            <a:noFill/>
          </a:ln>
        </p:spPr>
      </p:pic>
      <p:pic>
        <p:nvPicPr>
          <p:cNvPr id="753" name="Google Shape;753;g2eb0ecbc939_0_80" title="Chart"/>
          <p:cNvPicPr preferRelativeResize="0"/>
          <p:nvPr/>
        </p:nvPicPr>
        <p:blipFill rotWithShape="1">
          <a:blip r:embed="rId4">
            <a:alphaModFix/>
          </a:blip>
          <a:srcRect b="0" l="0" r="5240" t="0"/>
          <a:stretch/>
        </p:blipFill>
        <p:spPr>
          <a:xfrm>
            <a:off x="147300" y="1776325"/>
            <a:ext cx="5860168" cy="3845626"/>
          </a:xfrm>
          <a:prstGeom prst="rect">
            <a:avLst/>
          </a:prstGeom>
          <a:noFill/>
          <a:ln>
            <a:noFill/>
          </a:ln>
        </p:spPr>
      </p:pic>
      <p:cxnSp>
        <p:nvCxnSpPr>
          <p:cNvPr id="754" name="Google Shape;754;g2eb0ecbc939_0_80"/>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sp>
        <p:nvSpPr>
          <p:cNvPr id="755" name="Google Shape;755;g2eb0ecbc939_0_80"/>
          <p:cNvSpPr txBox="1"/>
          <p:nvPr/>
        </p:nvSpPr>
        <p:spPr>
          <a:xfrm>
            <a:off x="253700" y="5755300"/>
            <a:ext cx="3715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*Data from 2013 on Black population of middle school students was not provided for 2014 and 2016</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2eb0ecbc939_0_88"/>
          <p:cNvSpPr txBox="1"/>
          <p:nvPr/>
        </p:nvSpPr>
        <p:spPr>
          <a:xfrm>
            <a:off x="-125" y="0"/>
            <a:ext cx="12192000" cy="1589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a:t>
            </a: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36"/>
                  </a:ext>
                </a:extLst>
              </a:rPr>
              <a:t>Health</a:t>
            </a:r>
            <a:r>
              <a:rPr b="1" i="0" lang="en-US" sz="4500" u="none" cap="none" strike="noStrike">
                <a:solidFill>
                  <a:srgbClr val="0074A2"/>
                </a:solidFill>
                <a:latin typeface="Poppins"/>
                <a:ea typeface="Poppins"/>
                <a:cs typeface="Poppins"/>
                <a:sym typeface="Poppins"/>
              </a:rPr>
              <a:t>:</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Cocaine Usage</a:t>
            </a:r>
            <a:endParaRPr i="0" sz="2400" u="none" cap="none" strike="noStrike">
              <a:solidFill>
                <a:srgbClr val="0074A2"/>
              </a:solidFill>
              <a:latin typeface="Poppins"/>
              <a:ea typeface="Poppins"/>
              <a:cs typeface="Poppins"/>
              <a:sym typeface="Poppins"/>
            </a:endParaRPr>
          </a:p>
        </p:txBody>
      </p:sp>
      <p:sp>
        <p:nvSpPr>
          <p:cNvPr id="761" name="Google Shape;761;g2eb0ecbc939_0_88"/>
          <p:cNvSpPr txBox="1"/>
          <p:nvPr/>
        </p:nvSpPr>
        <p:spPr>
          <a:xfrm>
            <a:off x="4957340" y="6282737"/>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Youth Risk Behavior Survey</a:t>
            </a:r>
            <a:endParaRPr i="0" sz="1000" u="none" cap="none" strike="noStrike">
              <a:solidFill>
                <a:srgbClr val="000000"/>
              </a:solidFill>
              <a:latin typeface="Poppins"/>
              <a:ea typeface="Poppins"/>
              <a:cs typeface="Poppins"/>
              <a:sym typeface="Poppins"/>
            </a:endParaRPr>
          </a:p>
        </p:txBody>
      </p:sp>
      <p:pic>
        <p:nvPicPr>
          <p:cNvPr id="762" name="Google Shape;762;g2eb0ecbc939_0_88" title="Chart"/>
          <p:cNvPicPr preferRelativeResize="0"/>
          <p:nvPr/>
        </p:nvPicPr>
        <p:blipFill rotWithShape="1">
          <a:blip r:embed="rId3">
            <a:alphaModFix/>
          </a:blip>
          <a:srcRect b="0" l="0" r="4268" t="0"/>
          <a:stretch/>
        </p:blipFill>
        <p:spPr>
          <a:xfrm>
            <a:off x="76075" y="1832125"/>
            <a:ext cx="5904366" cy="3788025"/>
          </a:xfrm>
          <a:prstGeom prst="rect">
            <a:avLst/>
          </a:prstGeom>
          <a:noFill/>
          <a:ln>
            <a:noFill/>
          </a:ln>
        </p:spPr>
      </p:pic>
      <p:pic>
        <p:nvPicPr>
          <p:cNvPr id="763" name="Google Shape;763;g2eb0ecbc939_0_88" title="Chart"/>
          <p:cNvPicPr preferRelativeResize="0"/>
          <p:nvPr/>
        </p:nvPicPr>
        <p:blipFill rotWithShape="1">
          <a:blip r:embed="rId4">
            <a:alphaModFix/>
          </a:blip>
          <a:srcRect b="8784" l="1849" r="7929" t="0"/>
          <a:stretch/>
        </p:blipFill>
        <p:spPr>
          <a:xfrm>
            <a:off x="6177750" y="1832125"/>
            <a:ext cx="5904376" cy="3655875"/>
          </a:xfrm>
          <a:prstGeom prst="rect">
            <a:avLst/>
          </a:prstGeom>
          <a:noFill/>
          <a:ln>
            <a:noFill/>
          </a:ln>
        </p:spPr>
      </p:pic>
      <p:cxnSp>
        <p:nvCxnSpPr>
          <p:cNvPr id="764" name="Google Shape;764;g2eb0ecbc939_0_88"/>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sp>
        <p:nvSpPr>
          <p:cNvPr id="765" name="Google Shape;765;g2eb0ecbc939_0_88"/>
          <p:cNvSpPr txBox="1"/>
          <p:nvPr/>
        </p:nvSpPr>
        <p:spPr>
          <a:xfrm>
            <a:off x="4426329" y="6529025"/>
            <a:ext cx="3513600" cy="246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000"/>
              <a:buFont typeface="Arial"/>
              <a:buNone/>
            </a:pPr>
            <a:r>
              <a:rPr lang="en-US" sz="1000">
                <a:solidFill>
                  <a:schemeClr val="dk1"/>
                </a:solidFill>
                <a:latin typeface="Poppins"/>
                <a:ea typeface="Poppins"/>
                <a:cs typeface="Poppins"/>
                <a:sym typeface="Poppins"/>
              </a:rPr>
              <a:t>*Data missing was not provided/suppressed in YRBS</a:t>
            </a:r>
            <a:endParaRPr sz="10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2ec1b9c2139_0_216"/>
          <p:cNvSpPr txBox="1"/>
          <p:nvPr/>
        </p:nvSpPr>
        <p:spPr>
          <a:xfrm>
            <a:off x="-125" y="0"/>
            <a:ext cx="12192000" cy="1104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a:t>
            </a: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37"/>
                  </a:ext>
                </a:extLst>
              </a:rPr>
              <a:t>Health</a:t>
            </a:r>
            <a:endParaRPr i="0" sz="4500" u="none" cap="none" strike="noStrike">
              <a:solidFill>
                <a:srgbClr val="0074A2"/>
              </a:solidFill>
              <a:latin typeface="Poppins"/>
              <a:ea typeface="Poppins"/>
              <a:cs typeface="Poppins"/>
              <a:sym typeface="Poppins"/>
            </a:endParaRPr>
          </a:p>
        </p:txBody>
      </p:sp>
      <p:sp>
        <p:nvSpPr>
          <p:cNvPr id="771" name="Google Shape;771;g2ec1b9c2139_0_216"/>
          <p:cNvSpPr txBox="1"/>
          <p:nvPr/>
        </p:nvSpPr>
        <p:spPr>
          <a:xfrm>
            <a:off x="4957340" y="6309837"/>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Youth Risk Behavior Survey</a:t>
            </a:r>
            <a:endParaRPr i="0" sz="1000" u="none" cap="none" strike="noStrike">
              <a:solidFill>
                <a:srgbClr val="000000"/>
              </a:solidFill>
              <a:latin typeface="Poppins"/>
              <a:ea typeface="Poppins"/>
              <a:cs typeface="Poppins"/>
              <a:sym typeface="Poppins"/>
            </a:endParaRPr>
          </a:p>
        </p:txBody>
      </p:sp>
      <p:sp>
        <p:nvSpPr>
          <p:cNvPr id="772" name="Google Shape;772;g2ec1b9c2139_0_216"/>
          <p:cNvSpPr txBox="1"/>
          <p:nvPr/>
        </p:nvSpPr>
        <p:spPr>
          <a:xfrm>
            <a:off x="6706750" y="1320500"/>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i="0" lang="en-US" sz="2400" u="none" cap="none" strike="noStrike">
                <a:solidFill>
                  <a:srgbClr val="0074A2"/>
                </a:solidFill>
                <a:latin typeface="Poppins"/>
                <a:ea typeface="Poppins"/>
                <a:cs typeface="Poppins"/>
                <a:sym typeface="Poppins"/>
              </a:rPr>
              <a:t>Methamphetamine Usage</a:t>
            </a:r>
            <a:endParaRPr i="0" sz="2400" u="none" cap="none" strike="noStrike">
              <a:solidFill>
                <a:srgbClr val="0074A2"/>
              </a:solidFill>
              <a:latin typeface="Poppins"/>
              <a:ea typeface="Poppins"/>
              <a:cs typeface="Poppins"/>
              <a:sym typeface="Poppins"/>
            </a:endParaRPr>
          </a:p>
        </p:txBody>
      </p:sp>
      <p:sp>
        <p:nvSpPr>
          <p:cNvPr id="773" name="Google Shape;773;g2ec1b9c2139_0_216"/>
          <p:cNvSpPr txBox="1"/>
          <p:nvPr/>
        </p:nvSpPr>
        <p:spPr>
          <a:xfrm>
            <a:off x="152400" y="1247800"/>
            <a:ext cx="59376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Heroin Use</a:t>
            </a:r>
            <a:endParaRPr i="0" sz="2400" u="none" cap="none" strike="noStrike">
              <a:solidFill>
                <a:srgbClr val="000000"/>
              </a:solidFill>
              <a:latin typeface="Poppins"/>
              <a:ea typeface="Poppins"/>
              <a:cs typeface="Poppins"/>
              <a:sym typeface="Poppins"/>
            </a:endParaRPr>
          </a:p>
        </p:txBody>
      </p:sp>
      <p:cxnSp>
        <p:nvCxnSpPr>
          <p:cNvPr id="774" name="Google Shape;774;g2ec1b9c2139_0_216"/>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sp>
        <p:nvSpPr>
          <p:cNvPr id="775" name="Google Shape;775;g2ec1b9c2139_0_216"/>
          <p:cNvSpPr txBox="1"/>
          <p:nvPr/>
        </p:nvSpPr>
        <p:spPr>
          <a:xfrm>
            <a:off x="4951665" y="6560062"/>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*Data missing was not provided</a:t>
            </a:r>
            <a:endParaRPr b="0" i="0" sz="1400" u="none" cap="none" strike="noStrike">
              <a:solidFill>
                <a:srgbClr val="000000"/>
              </a:solidFill>
              <a:latin typeface="Arial"/>
              <a:ea typeface="Arial"/>
              <a:cs typeface="Arial"/>
              <a:sym typeface="Arial"/>
            </a:endParaRPr>
          </a:p>
        </p:txBody>
      </p:sp>
      <p:pic>
        <p:nvPicPr>
          <p:cNvPr id="776" name="Google Shape;776;g2ec1b9c2139_0_216" title="Chart"/>
          <p:cNvPicPr preferRelativeResize="0"/>
          <p:nvPr/>
        </p:nvPicPr>
        <p:blipFill rotWithShape="1">
          <a:blip r:embed="rId3">
            <a:alphaModFix/>
          </a:blip>
          <a:srcRect b="0" l="0" r="0" t="0"/>
          <a:stretch/>
        </p:blipFill>
        <p:spPr>
          <a:xfrm>
            <a:off x="6208150" y="2077066"/>
            <a:ext cx="5937599" cy="3660059"/>
          </a:xfrm>
          <a:prstGeom prst="rect">
            <a:avLst/>
          </a:prstGeom>
          <a:noFill/>
          <a:ln>
            <a:noFill/>
          </a:ln>
        </p:spPr>
      </p:pic>
      <p:pic>
        <p:nvPicPr>
          <p:cNvPr id="777" name="Google Shape;777;g2ec1b9c2139_0_216" title="Chart"/>
          <p:cNvPicPr preferRelativeResize="0"/>
          <p:nvPr/>
        </p:nvPicPr>
        <p:blipFill rotWithShape="1">
          <a:blip r:embed="rId4">
            <a:alphaModFix/>
          </a:blip>
          <a:srcRect b="0" l="0" r="0" t="0"/>
          <a:stretch/>
        </p:blipFill>
        <p:spPr>
          <a:xfrm>
            <a:off x="94475" y="1959610"/>
            <a:ext cx="5937600" cy="367941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2eb0ecbc939_0_181"/>
          <p:cNvSpPr txBox="1"/>
          <p:nvPr/>
        </p:nvSpPr>
        <p:spPr>
          <a:xfrm>
            <a:off x="0" y="2952750"/>
            <a:ext cx="4337100" cy="952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Child Health:</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Substance Use: Juvenile Offen</a:t>
            </a:r>
            <a:r>
              <a:rPr lang="en-US" sz="2400">
                <a:solidFill>
                  <a:srgbClr val="0074A2"/>
                </a:solidFill>
                <a:latin typeface="Poppins"/>
                <a:ea typeface="Poppins"/>
                <a:cs typeface="Poppins"/>
                <a:sym typeface="Poppins"/>
              </a:rPr>
              <a:t>s</a:t>
            </a:r>
            <a:r>
              <a:rPr i="0" lang="en-US" sz="2400" u="none" cap="none" strike="noStrike">
                <a:solidFill>
                  <a:srgbClr val="0074A2"/>
                </a:solidFill>
                <a:latin typeface="Poppins"/>
                <a:ea typeface="Poppins"/>
                <a:cs typeface="Poppins"/>
                <a:sym typeface="Poppins"/>
              </a:rPr>
              <a:t>es </a:t>
            </a:r>
            <a:endParaRPr i="0" sz="2400" u="none" cap="none" strike="noStrike">
              <a:solidFill>
                <a:srgbClr val="0074A2"/>
              </a:solidFill>
              <a:latin typeface="Poppins"/>
              <a:ea typeface="Poppins"/>
              <a:cs typeface="Poppins"/>
              <a:sym typeface="Poppins"/>
            </a:endParaRPr>
          </a:p>
        </p:txBody>
      </p:sp>
      <p:sp>
        <p:nvSpPr>
          <p:cNvPr id="783" name="Google Shape;783;g2eb0ecbc939_0_181"/>
          <p:cNvSpPr txBox="1"/>
          <p:nvPr/>
        </p:nvSpPr>
        <p:spPr>
          <a:xfrm>
            <a:off x="66790" y="89147"/>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DJS Data Resource Guides</a:t>
            </a:r>
            <a:endParaRPr i="0" sz="1000" u="none" cap="none" strike="noStrike">
              <a:solidFill>
                <a:srgbClr val="000000"/>
              </a:solidFill>
              <a:latin typeface="Poppins"/>
              <a:ea typeface="Poppins"/>
              <a:cs typeface="Poppins"/>
              <a:sym typeface="Poppins"/>
            </a:endParaRPr>
          </a:p>
        </p:txBody>
      </p:sp>
      <p:pic>
        <p:nvPicPr>
          <p:cNvPr id="784" name="Google Shape;784;g2eb0ecbc939_0_181" title="Chart"/>
          <p:cNvPicPr preferRelativeResize="0"/>
          <p:nvPr/>
        </p:nvPicPr>
        <p:blipFill rotWithShape="1">
          <a:blip r:embed="rId3">
            <a:alphaModFix/>
          </a:blip>
          <a:srcRect b="0" l="2181" r="0" t="4824"/>
          <a:stretch/>
        </p:blipFill>
        <p:spPr>
          <a:xfrm>
            <a:off x="4918900" y="89150"/>
            <a:ext cx="6600649" cy="3260126"/>
          </a:xfrm>
          <a:prstGeom prst="rect">
            <a:avLst/>
          </a:prstGeom>
          <a:noFill/>
          <a:ln>
            <a:noFill/>
          </a:ln>
        </p:spPr>
      </p:pic>
      <p:pic>
        <p:nvPicPr>
          <p:cNvPr id="785" name="Google Shape;785;g2eb0ecbc939_0_181" title="Chart"/>
          <p:cNvPicPr preferRelativeResize="0"/>
          <p:nvPr/>
        </p:nvPicPr>
        <p:blipFill rotWithShape="1">
          <a:blip r:embed="rId4">
            <a:alphaModFix/>
          </a:blip>
          <a:srcRect b="4603" l="0" r="0" t="4775"/>
          <a:stretch/>
        </p:blipFill>
        <p:spPr>
          <a:xfrm>
            <a:off x="4918900" y="3403400"/>
            <a:ext cx="6600651" cy="32601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id="791" name="Google Shape;791;g2ec1b9c2139_0_268"/>
          <p:cNvPicPr preferRelativeResize="0"/>
          <p:nvPr/>
        </p:nvPicPr>
        <p:blipFill rotWithShape="1">
          <a:blip r:embed="rId3">
            <a:alphaModFix/>
          </a:blip>
          <a:srcRect b="7876" l="0" r="0" t="7884"/>
          <a:stretch/>
        </p:blipFill>
        <p:spPr>
          <a:xfrm>
            <a:off x="0" y="0"/>
            <a:ext cx="12191999" cy="6858002"/>
          </a:xfrm>
          <a:prstGeom prst="rect">
            <a:avLst/>
          </a:prstGeom>
          <a:noFill/>
          <a:ln>
            <a:noFill/>
          </a:ln>
        </p:spPr>
      </p:pic>
      <p:sp>
        <p:nvSpPr>
          <p:cNvPr id="792" name="Google Shape;792;g2ec1b9c2139_0_268"/>
          <p:cNvSpPr txBox="1"/>
          <p:nvPr>
            <p:ph type="title"/>
          </p:nvPr>
        </p:nvSpPr>
        <p:spPr>
          <a:xfrm>
            <a:off x="0" y="4367950"/>
            <a:ext cx="12192000" cy="1325700"/>
          </a:xfrm>
          <a:prstGeom prst="rect">
            <a:avLst/>
          </a:prstGeom>
          <a:solidFill>
            <a:srgbClr val="FFFFFF">
              <a:alpha val="64313"/>
            </a:srgbClr>
          </a:solidFill>
          <a:ln cap="flat" cmpd="sng" w="9525">
            <a:solidFill>
              <a:srgbClr val="0074A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620"/>
              <a:buNone/>
            </a:pPr>
            <a:r>
              <a:rPr b="1" lang="en-US" sz="5000">
                <a:solidFill>
                  <a:srgbClr val="0074A2"/>
                </a:solidFill>
                <a:latin typeface="Poppins"/>
                <a:ea typeface="Poppins"/>
                <a:cs typeface="Poppins"/>
                <a:sym typeface="Poppins"/>
              </a:rPr>
              <a:t>Children Enter School Ready to Learn</a:t>
            </a:r>
            <a:endParaRPr b="1" sz="5000">
              <a:solidFill>
                <a:srgbClr val="0074A2"/>
              </a:solidFill>
              <a:latin typeface="Poppins"/>
              <a:ea typeface="Poppins"/>
              <a:cs typeface="Poppins"/>
              <a:sym typeface="Poppi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g2ee2ffef109_0_30"/>
          <p:cNvSpPr txBox="1"/>
          <p:nvPr/>
        </p:nvSpPr>
        <p:spPr>
          <a:xfrm>
            <a:off x="315450" y="1522250"/>
            <a:ext cx="115611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a:latin typeface="Poppins"/>
                <a:ea typeface="Poppins"/>
                <a:cs typeface="Poppins"/>
                <a:sym typeface="Poppins"/>
              </a:rPr>
              <a:t>Children Entering School Ready to Learn </a:t>
            </a:r>
            <a:r>
              <a:rPr lang="en-US">
                <a:latin typeface="Poppins"/>
                <a:ea typeface="Poppins"/>
                <a:cs typeface="Poppins"/>
                <a:sym typeface="Poppins"/>
              </a:rPr>
              <a:t>have a significant advantage in their educational journey. They are proficient in early learning fundamentals such as letters, shapes, colors and numbers, are better prepared to interact with teachers and peers and able to adapt to the school setting, which sets a strong foundation for future academic success. Being ready to learn also helps reduce achievement gaps that can arise early and persist throughout a child’s education. Additionally, children who start school prepared are more likely to develop positive attitudes toward education, fostering a lifelong love of learning.</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0" lvl="0" marL="0" marR="0" rtl="0" algn="l">
              <a:lnSpc>
                <a:spcPct val="100000"/>
              </a:lnSpc>
              <a:spcBef>
                <a:spcPts val="0"/>
              </a:spcBef>
              <a:spcAft>
                <a:spcPts val="0"/>
              </a:spcAft>
              <a:buNone/>
            </a:pPr>
            <a:r>
              <a:rPr lang="en-US">
                <a:latin typeface="Poppins"/>
                <a:ea typeface="Poppins"/>
                <a:cs typeface="Poppins"/>
                <a:sym typeface="Poppins"/>
              </a:rPr>
              <a:t>The Kindergarten Readiness Assessment for Calvert County reveals disparities among our students entering Kindergarten:</a:t>
            </a:r>
            <a:br>
              <a:rPr lang="en-US">
                <a:latin typeface="Poppins"/>
                <a:ea typeface="Poppins"/>
                <a:cs typeface="Poppins"/>
                <a:sym typeface="Poppins"/>
              </a:rPr>
            </a:b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The overall rate of Kindergarten readiness has remained steady; however, there are significant disparities between students with disabilities, English Language Learners and the Hispanic/Latino students</a:t>
            </a:r>
            <a:br>
              <a:rPr lang="en-US">
                <a:latin typeface="Poppins"/>
                <a:ea typeface="Poppins"/>
                <a:cs typeface="Poppins"/>
                <a:sym typeface="Poppins"/>
              </a:rPr>
            </a:br>
            <a:endParaRPr>
              <a:latin typeface="Poppins"/>
              <a:ea typeface="Poppins"/>
              <a:cs typeface="Poppins"/>
              <a:sym typeface="Poppins"/>
            </a:endParaRPr>
          </a:p>
          <a:p>
            <a:pPr indent="0" lvl="0" marL="0" rtl="0" algn="l">
              <a:spcBef>
                <a:spcPts val="0"/>
              </a:spcBef>
              <a:spcAft>
                <a:spcPts val="0"/>
              </a:spcAft>
              <a:buNone/>
            </a:pPr>
            <a:r>
              <a:rPr lang="en-US">
                <a:latin typeface="Poppins"/>
                <a:ea typeface="Poppins"/>
                <a:cs typeface="Poppins"/>
                <a:sym typeface="Poppins"/>
              </a:rPr>
              <a:t>These persistent disparities in kindergarten readiness among students with disabilities, English Language Learners, and Hispanic/Latino students underscore a critical need for targeted interventions and systemic changes in early childhood education. These gaps can have long-lasting effects on academic achievement and future opportunities. Addressing these gaps requires a multi-faceted approach to ensure equitable access to high-quality early education programs, particularly in underserved communities. By focusing on these specific demographics and their unique needs, we can work towards closing the readiness gap and providing a more level playing field for all children as they begin their educational journey.</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lang="en-US">
                <a:latin typeface="Poppins"/>
                <a:ea typeface="Poppins"/>
                <a:cs typeface="Poppins"/>
                <a:sym typeface="Poppins"/>
              </a:rPr>
              <a:t>Together, we can work to ensure all children in Calvert County enter school ready to learn and embark on a solid path toward lifelong learning and discovering their full potential.</a:t>
            </a:r>
            <a:endParaRPr>
              <a:latin typeface="Poppins"/>
              <a:ea typeface="Poppins"/>
              <a:cs typeface="Poppins"/>
              <a:sym typeface="Poppins"/>
            </a:endParaRPr>
          </a:p>
        </p:txBody>
      </p:sp>
      <p:sp>
        <p:nvSpPr>
          <p:cNvPr id="798" name="Google Shape;798;g2ee2ffef109_0_30"/>
          <p:cNvSpPr txBox="1"/>
          <p:nvPr>
            <p:ph type="title"/>
          </p:nvPr>
        </p:nvSpPr>
        <p:spPr>
          <a:xfrm>
            <a:off x="838200" y="224825"/>
            <a:ext cx="10515600" cy="88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800">
                <a:solidFill>
                  <a:srgbClr val="0074A2"/>
                </a:solidFill>
              </a:rPr>
              <a:t>Why is this important?</a:t>
            </a:r>
            <a:endParaRPr sz="4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6"/>
          <p:cNvSpPr txBox="1"/>
          <p:nvPr/>
        </p:nvSpPr>
        <p:spPr>
          <a:xfrm>
            <a:off x="145825" y="1867300"/>
            <a:ext cx="4110900" cy="2822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Readiness:</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Kindergarteners Demonstrating Readiness </a:t>
            </a:r>
            <a:endParaRPr i="0" sz="1400" u="none" cap="none" strike="noStrike">
              <a:solidFill>
                <a:srgbClr val="000000"/>
              </a:solidFill>
              <a:latin typeface="Poppins"/>
              <a:ea typeface="Poppins"/>
              <a:cs typeface="Poppins"/>
              <a:sym typeface="Poppins"/>
            </a:endParaRPr>
          </a:p>
        </p:txBody>
      </p:sp>
      <p:sp>
        <p:nvSpPr>
          <p:cNvPr id="804" name="Google Shape;804;p6"/>
          <p:cNvSpPr txBox="1"/>
          <p:nvPr/>
        </p:nvSpPr>
        <p:spPr>
          <a:xfrm>
            <a:off x="7603423" y="6392350"/>
            <a:ext cx="38802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000"/>
              <a:buFont typeface="Arial"/>
              <a:buNone/>
            </a:pPr>
            <a:r>
              <a:rPr i="0" lang="en-US" sz="1000" u="none" cap="none" strike="noStrike">
                <a:solidFill>
                  <a:schemeClr val="dk1"/>
                </a:solidFill>
                <a:latin typeface="Poppins"/>
                <a:ea typeface="Poppins"/>
                <a:cs typeface="Poppins"/>
                <a:sym typeface="Poppins"/>
              </a:rPr>
              <a:t>Kindergarten Readiness Assessment</a:t>
            </a:r>
            <a:endParaRPr i="0" sz="1000" u="none" cap="none" strike="noStrike">
              <a:solidFill>
                <a:schemeClr val="dk1"/>
              </a:solidFill>
              <a:latin typeface="Poppins"/>
              <a:ea typeface="Poppins"/>
              <a:cs typeface="Poppins"/>
              <a:sym typeface="Poppins"/>
            </a:endParaRPr>
          </a:p>
          <a:p>
            <a:pPr indent="0" lvl="0" marL="0" marR="0" rtl="0" algn="r">
              <a:lnSpc>
                <a:spcPct val="100000"/>
              </a:lnSpc>
              <a:spcBef>
                <a:spcPts val="0"/>
              </a:spcBef>
              <a:spcAft>
                <a:spcPts val="0"/>
              </a:spcAft>
              <a:buClr>
                <a:schemeClr val="dk1"/>
              </a:buClr>
              <a:buSzPts val="1000"/>
              <a:buFont typeface="Arial"/>
              <a:buNone/>
            </a:pPr>
            <a:r>
              <a:rPr lang="en-US" sz="1000">
                <a:solidFill>
                  <a:schemeClr val="dk1"/>
                </a:solidFill>
                <a:latin typeface="Poppins"/>
                <a:ea typeface="Poppins"/>
                <a:cs typeface="Poppins"/>
                <a:sym typeface="Poppins"/>
              </a:rPr>
              <a:t>*</a:t>
            </a:r>
            <a:r>
              <a:rPr i="0" lang="en-US" sz="1000" u="none" cap="none" strike="noStrike">
                <a:solidFill>
                  <a:schemeClr val="dk1"/>
                </a:solidFill>
                <a:latin typeface="Poppins"/>
                <a:ea typeface="Poppins"/>
                <a:cs typeface="Poppins"/>
                <a:sym typeface="Poppins"/>
              </a:rPr>
              <a:t>2020 – 2021 KRA Data unavailable due to COVID</a:t>
            </a:r>
            <a:endParaRPr i="0" sz="1000" u="none" cap="none" strike="noStrike">
              <a:solidFill>
                <a:srgbClr val="000000"/>
              </a:solidFill>
              <a:latin typeface="Poppins"/>
              <a:ea typeface="Poppins"/>
              <a:cs typeface="Poppins"/>
              <a:sym typeface="Poppins"/>
            </a:endParaRPr>
          </a:p>
        </p:txBody>
      </p:sp>
      <p:pic>
        <p:nvPicPr>
          <p:cNvPr id="805" name="Google Shape;805;p6" title="Chart"/>
          <p:cNvPicPr preferRelativeResize="0"/>
          <p:nvPr/>
        </p:nvPicPr>
        <p:blipFill rotWithShape="1">
          <a:blip r:embed="rId3">
            <a:alphaModFix/>
          </a:blip>
          <a:srcRect b="0" l="0" r="0" t="0"/>
          <a:stretch/>
        </p:blipFill>
        <p:spPr>
          <a:xfrm>
            <a:off x="4436700" y="3666508"/>
            <a:ext cx="7630373" cy="2725850"/>
          </a:xfrm>
          <a:prstGeom prst="rect">
            <a:avLst/>
          </a:prstGeom>
          <a:noFill/>
          <a:ln>
            <a:noFill/>
          </a:ln>
        </p:spPr>
      </p:pic>
      <p:pic>
        <p:nvPicPr>
          <p:cNvPr id="806" name="Google Shape;806;p6" title="Chart"/>
          <p:cNvPicPr preferRelativeResize="0"/>
          <p:nvPr/>
        </p:nvPicPr>
        <p:blipFill rotWithShape="1">
          <a:blip r:embed="rId4">
            <a:alphaModFix/>
          </a:blip>
          <a:srcRect b="0" l="0" r="0" t="0"/>
          <a:stretch/>
        </p:blipFill>
        <p:spPr>
          <a:xfrm>
            <a:off x="5529457" y="69400"/>
            <a:ext cx="5662992" cy="3465075"/>
          </a:xfrm>
          <a:prstGeom prst="rect">
            <a:avLst/>
          </a:prstGeom>
          <a:noFill/>
          <a:ln>
            <a:noFill/>
          </a:ln>
        </p:spPr>
      </p:pic>
      <p:sp>
        <p:nvSpPr>
          <p:cNvPr id="807" name="Google Shape;807;p6"/>
          <p:cNvSpPr txBox="1"/>
          <p:nvPr/>
        </p:nvSpPr>
        <p:spPr>
          <a:xfrm>
            <a:off x="0" y="4828150"/>
            <a:ext cx="425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Kindergarten Assessment</a:t>
            </a:r>
            <a:r>
              <a:rPr lang="en-US" sz="1200">
                <a:latin typeface="Poppins"/>
                <a:ea typeface="Poppins"/>
                <a:cs typeface="Poppins"/>
                <a:sym typeface="Poppins"/>
              </a:rPr>
              <a:t>: The percentage of composite scores for Maryland kindergarten students based on their readiness in the domains of the Maryland Kindergarten Assessment.</a:t>
            </a:r>
            <a:endParaRPr sz="1200">
              <a:latin typeface="Poppins"/>
              <a:ea typeface="Poppins"/>
              <a:cs typeface="Poppins"/>
              <a:sym typeface="Poppi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36"/>
          <p:cNvSpPr txBox="1"/>
          <p:nvPr/>
        </p:nvSpPr>
        <p:spPr>
          <a:xfrm>
            <a:off x="145835" y="1867296"/>
            <a:ext cx="4110990" cy="312340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Readiness:</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Kindergarteners Demonstrating Readiness by Subgroups</a:t>
            </a:r>
            <a:endParaRPr i="0" sz="2400" u="none" cap="none" strike="noStrike">
              <a:solidFill>
                <a:srgbClr val="0074A2"/>
              </a:solidFill>
              <a:latin typeface="Poppins"/>
              <a:ea typeface="Poppins"/>
              <a:cs typeface="Poppins"/>
              <a:sym typeface="Poppins"/>
            </a:endParaRPr>
          </a:p>
        </p:txBody>
      </p:sp>
      <p:sp>
        <p:nvSpPr>
          <p:cNvPr id="813" name="Google Shape;813;p36"/>
          <p:cNvSpPr txBox="1"/>
          <p:nvPr/>
        </p:nvSpPr>
        <p:spPr>
          <a:xfrm>
            <a:off x="8077800" y="6353600"/>
            <a:ext cx="35748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Kindergarten Readiness Assessment</a:t>
            </a:r>
            <a:endParaRPr i="0" sz="1000" u="none" cap="none" strike="noStrike">
              <a:solidFill>
                <a:srgbClr val="000000"/>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a:t>
            </a:r>
            <a:r>
              <a:rPr i="0" lang="en-US" sz="1000" u="none" cap="none" strike="noStrike">
                <a:solidFill>
                  <a:srgbClr val="000000"/>
                </a:solidFill>
                <a:latin typeface="Poppins"/>
                <a:ea typeface="Poppins"/>
                <a:cs typeface="Poppins"/>
                <a:sym typeface="Poppins"/>
              </a:rPr>
              <a:t>2020 – 2021 KRA Data unavailable due to COVID  </a:t>
            </a:r>
            <a:endParaRPr i="0" sz="1000" u="none" cap="none" strike="noStrike">
              <a:solidFill>
                <a:srgbClr val="000000"/>
              </a:solidFill>
              <a:latin typeface="Poppins"/>
              <a:ea typeface="Poppins"/>
              <a:cs typeface="Poppins"/>
              <a:sym typeface="Poppins"/>
            </a:endParaRPr>
          </a:p>
        </p:txBody>
      </p:sp>
      <p:pic>
        <p:nvPicPr>
          <p:cNvPr id="814" name="Google Shape;814;p36" title="Chart"/>
          <p:cNvPicPr preferRelativeResize="0"/>
          <p:nvPr/>
        </p:nvPicPr>
        <p:blipFill rotWithShape="1">
          <a:blip r:embed="rId3">
            <a:alphaModFix/>
          </a:blip>
          <a:srcRect b="0" l="0" r="0" t="0"/>
          <a:stretch/>
        </p:blipFill>
        <p:spPr>
          <a:xfrm>
            <a:off x="4684100" y="3277525"/>
            <a:ext cx="7135300" cy="2844351"/>
          </a:xfrm>
          <a:prstGeom prst="rect">
            <a:avLst/>
          </a:prstGeom>
          <a:noFill/>
          <a:ln>
            <a:noFill/>
          </a:ln>
        </p:spPr>
      </p:pic>
      <p:pic>
        <p:nvPicPr>
          <p:cNvPr id="815" name="Google Shape;815;p36" title="Chart"/>
          <p:cNvPicPr preferRelativeResize="0"/>
          <p:nvPr/>
        </p:nvPicPr>
        <p:blipFill rotWithShape="1">
          <a:blip r:embed="rId4">
            <a:alphaModFix/>
          </a:blip>
          <a:srcRect b="0" l="0" r="0" t="0"/>
          <a:stretch/>
        </p:blipFill>
        <p:spPr>
          <a:xfrm>
            <a:off x="4409225" y="152400"/>
            <a:ext cx="7437831" cy="30148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37"/>
          <p:cNvSpPr txBox="1"/>
          <p:nvPr/>
        </p:nvSpPr>
        <p:spPr>
          <a:xfrm>
            <a:off x="7779626" y="6275300"/>
            <a:ext cx="37455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Kindergarten Readiness Assessment</a:t>
            </a:r>
            <a:endParaRPr i="0" sz="1000" u="none" cap="none" strike="noStrike">
              <a:solidFill>
                <a:srgbClr val="000000"/>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a:t>
            </a:r>
            <a:r>
              <a:rPr i="0" lang="en-US" sz="1000" u="none" cap="none" strike="noStrike">
                <a:solidFill>
                  <a:srgbClr val="000000"/>
                </a:solidFill>
                <a:latin typeface="Poppins"/>
                <a:ea typeface="Poppins"/>
                <a:cs typeface="Poppins"/>
                <a:sym typeface="Poppins"/>
              </a:rPr>
              <a:t>2020 – 2021 KRA Data unavailable due to COVID  </a:t>
            </a:r>
            <a:endParaRPr i="0" sz="1000" u="none" cap="none" strike="noStrike">
              <a:solidFill>
                <a:srgbClr val="000000"/>
              </a:solidFill>
              <a:latin typeface="Poppins"/>
              <a:ea typeface="Poppins"/>
              <a:cs typeface="Poppins"/>
              <a:sym typeface="Poppins"/>
            </a:endParaRPr>
          </a:p>
        </p:txBody>
      </p:sp>
      <p:pic>
        <p:nvPicPr>
          <p:cNvPr id="821" name="Google Shape;821;p37" title="Chart"/>
          <p:cNvPicPr preferRelativeResize="0"/>
          <p:nvPr/>
        </p:nvPicPr>
        <p:blipFill rotWithShape="1">
          <a:blip r:embed="rId3">
            <a:alphaModFix/>
          </a:blip>
          <a:srcRect b="0" l="0" r="0" t="0"/>
          <a:stretch/>
        </p:blipFill>
        <p:spPr>
          <a:xfrm>
            <a:off x="895150" y="1444413"/>
            <a:ext cx="10401724" cy="4757318"/>
          </a:xfrm>
          <a:prstGeom prst="rect">
            <a:avLst/>
          </a:prstGeom>
          <a:noFill/>
          <a:ln>
            <a:noFill/>
          </a:ln>
        </p:spPr>
      </p:pic>
      <p:sp>
        <p:nvSpPr>
          <p:cNvPr id="822" name="Google Shape;822;p37"/>
          <p:cNvSpPr txBox="1"/>
          <p:nvPr/>
        </p:nvSpPr>
        <p:spPr>
          <a:xfrm>
            <a:off x="949650" y="0"/>
            <a:ext cx="10292700" cy="1236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Readiness: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Kindergarteners Demonstrating Readiness by Subgroups</a:t>
            </a:r>
            <a:endParaRPr i="0" sz="2400" u="none" cap="none" strike="noStrike">
              <a:solidFill>
                <a:srgbClr val="0074A2"/>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g2f0d78b0129_0_265"/>
          <p:cNvSpPr txBox="1"/>
          <p:nvPr>
            <p:ph idx="4294967295" type="title"/>
          </p:nvPr>
        </p:nvSpPr>
        <p:spPr>
          <a:xfrm>
            <a:off x="838200" y="132874"/>
            <a:ext cx="10515600" cy="722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4500">
                <a:solidFill>
                  <a:srgbClr val="0074A2"/>
                </a:solidFill>
                <a:latin typeface="Poppins"/>
                <a:ea typeface="Poppins"/>
                <a:cs typeface="Poppins"/>
                <a:sym typeface="Poppins"/>
              </a:rPr>
              <a:t>Calvert County Demographics</a:t>
            </a:r>
            <a:endParaRPr b="1" sz="4500">
              <a:latin typeface="Poppins"/>
              <a:ea typeface="Poppins"/>
              <a:cs typeface="Poppins"/>
              <a:sym typeface="Poppins"/>
            </a:endParaRPr>
          </a:p>
        </p:txBody>
      </p:sp>
      <p:sp>
        <p:nvSpPr>
          <p:cNvPr id="314" name="Google Shape;314;g2f0d78b0129_0_265"/>
          <p:cNvSpPr txBox="1"/>
          <p:nvPr/>
        </p:nvSpPr>
        <p:spPr>
          <a:xfrm>
            <a:off x="6234763" y="855275"/>
            <a:ext cx="4667400" cy="61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rgbClr val="0074A2"/>
                </a:solidFill>
                <a:latin typeface="Poppins"/>
                <a:ea typeface="Poppins"/>
                <a:cs typeface="Poppins"/>
                <a:sym typeface="Poppins"/>
              </a:rPr>
              <a:t>Median Household Income - 2023</a:t>
            </a:r>
            <a:endParaRPr b="1" i="0" sz="2000" u="none" cap="none" strike="noStrike">
              <a:solidFill>
                <a:srgbClr val="0074A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74A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15" name="Google Shape;315;g2f0d78b0129_0_265"/>
          <p:cNvSpPr txBox="1"/>
          <p:nvPr/>
        </p:nvSpPr>
        <p:spPr>
          <a:xfrm>
            <a:off x="9345290" y="6572262"/>
            <a:ext cx="24408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Calvert Health Needs Assessment</a:t>
            </a:r>
            <a:endParaRPr i="0" sz="1400" u="none" cap="none" strike="noStrike">
              <a:solidFill>
                <a:srgbClr val="000000"/>
              </a:solidFill>
              <a:latin typeface="Poppins"/>
              <a:ea typeface="Poppins"/>
              <a:cs typeface="Poppins"/>
              <a:sym typeface="Poppins"/>
            </a:endParaRPr>
          </a:p>
        </p:txBody>
      </p:sp>
      <p:pic>
        <p:nvPicPr>
          <p:cNvPr id="316" name="Google Shape;316;g2f0d78b0129_0_265"/>
          <p:cNvPicPr preferRelativeResize="0"/>
          <p:nvPr/>
        </p:nvPicPr>
        <p:blipFill rotWithShape="1">
          <a:blip r:embed="rId3">
            <a:alphaModFix/>
          </a:blip>
          <a:srcRect b="3883" l="3292" r="3161" t="0"/>
          <a:stretch/>
        </p:blipFill>
        <p:spPr>
          <a:xfrm>
            <a:off x="4857750" y="1839575"/>
            <a:ext cx="7023602" cy="4713649"/>
          </a:xfrm>
          <a:prstGeom prst="rect">
            <a:avLst/>
          </a:prstGeom>
          <a:noFill/>
          <a:ln>
            <a:noFill/>
          </a:ln>
        </p:spPr>
      </p:pic>
      <p:sp>
        <p:nvSpPr>
          <p:cNvPr id="317" name="Google Shape;317;g2f0d78b0129_0_265"/>
          <p:cNvSpPr txBox="1"/>
          <p:nvPr/>
        </p:nvSpPr>
        <p:spPr>
          <a:xfrm>
            <a:off x="4552950" y="1204950"/>
            <a:ext cx="79824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Median household income - $121,051 (Calvert Health)</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US">
                <a:solidFill>
                  <a:schemeClr val="dk1"/>
                </a:solidFill>
                <a:latin typeface="Poppins"/>
                <a:ea typeface="Poppins"/>
                <a:cs typeface="Poppins"/>
                <a:sym typeface="Poppins"/>
              </a:rPr>
              <a:t>2.87&amp; of families in Calvert County live below the poverty level </a:t>
            </a:r>
            <a:r>
              <a:rPr lang="en-US">
                <a:solidFill>
                  <a:schemeClr val="dk1"/>
                </a:solidFill>
                <a:latin typeface="Poppins"/>
                <a:ea typeface="Poppins"/>
                <a:cs typeface="Poppins"/>
                <a:sym typeface="Poppins"/>
              </a:rPr>
              <a:t>(Calvert Health)</a:t>
            </a:r>
            <a:endParaRPr/>
          </a:p>
        </p:txBody>
      </p:sp>
      <p:sp>
        <p:nvSpPr>
          <p:cNvPr id="318" name="Google Shape;318;g2f0d78b0129_0_265"/>
          <p:cNvSpPr txBox="1"/>
          <p:nvPr/>
        </p:nvSpPr>
        <p:spPr>
          <a:xfrm>
            <a:off x="555500" y="855275"/>
            <a:ext cx="3838200" cy="61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4A2"/>
                </a:solidFill>
                <a:latin typeface="Poppins"/>
                <a:ea typeface="Poppins"/>
                <a:cs typeface="Poppins"/>
                <a:sym typeface="Poppins"/>
              </a:rPr>
              <a:t>Population by Zip Code</a:t>
            </a:r>
            <a:endParaRPr b="1" i="0" sz="2400" u="none" cap="none" strike="noStrike">
              <a:solidFill>
                <a:srgbClr val="0074A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74A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319" name="Google Shape;319;g2f0d78b0129_0_265"/>
          <p:cNvPicPr preferRelativeResize="0"/>
          <p:nvPr/>
        </p:nvPicPr>
        <p:blipFill rotWithShape="1">
          <a:blip r:embed="rId4">
            <a:alphaModFix/>
          </a:blip>
          <a:srcRect b="0" l="0" r="0" t="0"/>
          <a:stretch/>
        </p:blipFill>
        <p:spPr>
          <a:xfrm>
            <a:off x="808425" y="1487325"/>
            <a:ext cx="3332350" cy="4583900"/>
          </a:xfrm>
          <a:prstGeom prst="rect">
            <a:avLst/>
          </a:prstGeom>
          <a:noFill/>
          <a:ln>
            <a:noFill/>
          </a:ln>
        </p:spPr>
      </p:pic>
      <p:sp>
        <p:nvSpPr>
          <p:cNvPr id="320" name="Google Shape;320;g2f0d78b0129_0_265"/>
          <p:cNvSpPr txBox="1"/>
          <p:nvPr/>
        </p:nvSpPr>
        <p:spPr>
          <a:xfrm>
            <a:off x="1159140" y="6072012"/>
            <a:ext cx="24408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Calvert Health Needs Assessment</a:t>
            </a:r>
            <a:endParaRPr i="0" sz="1000" u="none" cap="none" strike="noStrike">
              <a:solidFill>
                <a:srgbClr val="000000"/>
              </a:solidFill>
              <a:latin typeface="Poppins"/>
              <a:ea typeface="Poppins"/>
              <a:cs typeface="Poppins"/>
              <a:sym typeface="Poppins"/>
            </a:endParaRPr>
          </a:p>
        </p:txBody>
      </p:sp>
      <p:cxnSp>
        <p:nvCxnSpPr>
          <p:cNvPr id="321" name="Google Shape;321;g2f0d78b0129_0_265"/>
          <p:cNvCxnSpPr/>
          <p:nvPr/>
        </p:nvCxnSpPr>
        <p:spPr>
          <a:xfrm>
            <a:off x="4577550" y="997825"/>
            <a:ext cx="0" cy="5361000"/>
          </a:xfrm>
          <a:prstGeom prst="straightConnector1">
            <a:avLst/>
          </a:prstGeom>
          <a:noFill/>
          <a:ln cap="flat" cmpd="sng" w="19050">
            <a:solidFill>
              <a:srgbClr val="0074A2"/>
            </a:solidFill>
            <a:prstDash val="solid"/>
            <a:round/>
            <a:headEnd len="sm" w="sm" type="none"/>
            <a:tailEnd len="sm" w="sm"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pic>
        <p:nvPicPr>
          <p:cNvPr id="828" name="Google Shape;828;g2ec1b9c2139_0_275"/>
          <p:cNvPicPr preferRelativeResize="0"/>
          <p:nvPr/>
        </p:nvPicPr>
        <p:blipFill rotWithShape="1">
          <a:blip r:embed="rId3">
            <a:alphaModFix/>
          </a:blip>
          <a:srcRect b="7740" l="0" r="0" t="7741"/>
          <a:stretch/>
        </p:blipFill>
        <p:spPr>
          <a:xfrm>
            <a:off x="0" y="0"/>
            <a:ext cx="12192000" cy="6858003"/>
          </a:xfrm>
          <a:prstGeom prst="rect">
            <a:avLst/>
          </a:prstGeom>
          <a:noFill/>
          <a:ln>
            <a:noFill/>
          </a:ln>
        </p:spPr>
      </p:pic>
      <p:sp>
        <p:nvSpPr>
          <p:cNvPr id="829" name="Google Shape;829;g2ec1b9c2139_0_275"/>
          <p:cNvSpPr txBox="1"/>
          <p:nvPr>
            <p:ph type="title"/>
          </p:nvPr>
        </p:nvSpPr>
        <p:spPr>
          <a:xfrm>
            <a:off x="0" y="4822900"/>
            <a:ext cx="12192000" cy="1325700"/>
          </a:xfrm>
          <a:prstGeom prst="rect">
            <a:avLst/>
          </a:prstGeom>
          <a:solidFill>
            <a:srgbClr val="FFFFFF">
              <a:alpha val="64313"/>
            </a:srgbClr>
          </a:solidFill>
          <a:ln cap="flat" cmpd="sng" w="9525">
            <a:solidFill>
              <a:srgbClr val="0074A2"/>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30000"/>
              <a:buNone/>
            </a:pPr>
            <a:r>
              <a:rPr b="1" lang="en-US" sz="6000">
                <a:solidFill>
                  <a:srgbClr val="0074A2"/>
                </a:solidFill>
                <a:latin typeface="Poppins"/>
                <a:ea typeface="Poppins"/>
                <a:cs typeface="Poppins"/>
                <a:sym typeface="Poppins"/>
              </a:rPr>
              <a:t>Children are Successful in School</a:t>
            </a:r>
            <a:endParaRPr b="1" sz="6000">
              <a:solidFill>
                <a:srgbClr val="0074A2"/>
              </a:solidFill>
              <a:latin typeface="Poppins"/>
              <a:ea typeface="Poppins"/>
              <a:cs typeface="Poppins"/>
              <a:sym typeface="Poppi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g2ee2ffef109_0_35"/>
          <p:cNvSpPr txBox="1"/>
          <p:nvPr/>
        </p:nvSpPr>
        <p:spPr>
          <a:xfrm>
            <a:off x="216850" y="885575"/>
            <a:ext cx="11750700" cy="547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latin typeface="Poppins"/>
                <a:ea typeface="Poppins"/>
                <a:cs typeface="Poppins"/>
                <a:sym typeface="Poppins"/>
              </a:rPr>
              <a:t>When </a:t>
            </a:r>
            <a:r>
              <a:rPr b="1" lang="en-US">
                <a:latin typeface="Poppins"/>
                <a:ea typeface="Poppins"/>
                <a:cs typeface="Poppins"/>
                <a:sym typeface="Poppins"/>
              </a:rPr>
              <a:t>Children are Successful in School</a:t>
            </a:r>
            <a:r>
              <a:rPr lang="en-US">
                <a:latin typeface="Poppins"/>
                <a:ea typeface="Poppins"/>
                <a:cs typeface="Poppins"/>
                <a:sym typeface="Poppins"/>
              </a:rPr>
              <a:t>, it lays a crucial foundation for future opportunities and personal growth throughout their lifespan. It helps develop essential skills like critical thinking, self-confidence, time management, and motivation that encourages children to reach for higher goals and aspirations. A solid educational background opens doors to better education and career prospects, leading to improved financial stability and quality of life in adulthood.</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0" lvl="0" marL="0" marR="0" rtl="0" algn="l">
              <a:lnSpc>
                <a:spcPct val="100000"/>
              </a:lnSpc>
              <a:spcBef>
                <a:spcPts val="0"/>
              </a:spcBef>
              <a:spcAft>
                <a:spcPts val="0"/>
              </a:spcAft>
              <a:buNone/>
            </a:pPr>
            <a:r>
              <a:rPr lang="en-US">
                <a:latin typeface="Poppins"/>
                <a:ea typeface="Poppins"/>
                <a:cs typeface="Poppins"/>
                <a:sym typeface="Poppins"/>
              </a:rPr>
              <a:t>Looking at school performance and school culture in Calvert County, the data shows:</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MCAP ELA performance had remained relatively steady across grades 3 and 8 and MCAP Math performance for grade 3; overall performance for grade 8 MCAP math scores declined significantly from 2019-2022</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Across both the ELA and Math MCAP test for grades 3 and 8, Black/African American students have the lowest rate of proficiency across all assessments</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Bully and harassment rates were over 22x higher from 2020 (4) to 2022 (89), with females reporting the highest rates of bullying/harassment</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While chronic absenteeism declined between 2022-2023, it is still 2x’s higher than it was in 2021 with homeless students, FARMS eligible students, and  students with disabilities having the lowest rates of attendance</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lang="en-US">
                <a:latin typeface="Poppins"/>
                <a:ea typeface="Poppins"/>
                <a:cs typeface="Poppins"/>
                <a:sym typeface="Poppins"/>
              </a:rPr>
              <a:t>The achievement gap for Black/African American students across all MCAP assessments, significant increase in reported bullying and harassment disproportionately affecting female students and chronic absenteeism mostly affecting students with disabilities, students from low-income families or those experiencing homelessness, illustrate specific challenges affecting children’s experience and success in school. </a:t>
            </a:r>
            <a:endParaRPr>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lang="en-US">
                <a:latin typeface="Poppins"/>
                <a:ea typeface="Poppins"/>
                <a:cs typeface="Poppins"/>
                <a:sym typeface="Poppins"/>
              </a:rPr>
              <a:t>Collectively, these findings highlight the urgent need for targeted academic interventions, enhanced school safety measures, and focused strategies to boost attendance and engagement, particularly for the most at-risk student groups. Beyond the school walls, the data illustrates the need for comprehensive, community-wide solutions to address root causes (poverty, racism, gender bias) and create a more equitable, safe, and effective learning environment for all students.</a:t>
            </a:r>
            <a:endParaRPr>
              <a:latin typeface="Poppins"/>
              <a:ea typeface="Poppins"/>
              <a:cs typeface="Poppins"/>
              <a:sym typeface="Poppins"/>
            </a:endParaRPr>
          </a:p>
        </p:txBody>
      </p:sp>
      <p:sp>
        <p:nvSpPr>
          <p:cNvPr id="835" name="Google Shape;835;g2ee2ffef109_0_35"/>
          <p:cNvSpPr txBox="1"/>
          <p:nvPr>
            <p:ph type="title"/>
          </p:nvPr>
        </p:nvSpPr>
        <p:spPr>
          <a:xfrm>
            <a:off x="838200" y="-47400"/>
            <a:ext cx="10515600" cy="979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800">
                <a:solidFill>
                  <a:srgbClr val="0074A2"/>
                </a:solidFill>
              </a:rPr>
              <a:t>Why is this important?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id="841" name="Google Shape;841;g2eb549d5c61_0_11" title="Chart"/>
          <p:cNvPicPr preferRelativeResize="0"/>
          <p:nvPr/>
        </p:nvPicPr>
        <p:blipFill rotWithShape="1">
          <a:blip r:embed="rId3">
            <a:alphaModFix/>
          </a:blip>
          <a:srcRect b="4418" l="0" r="0" t="4481"/>
          <a:stretch/>
        </p:blipFill>
        <p:spPr>
          <a:xfrm>
            <a:off x="5019000" y="3254575"/>
            <a:ext cx="6396975" cy="3603425"/>
          </a:xfrm>
          <a:prstGeom prst="rect">
            <a:avLst/>
          </a:prstGeom>
          <a:noFill/>
          <a:ln>
            <a:noFill/>
          </a:ln>
        </p:spPr>
      </p:pic>
      <p:sp>
        <p:nvSpPr>
          <p:cNvPr id="842" name="Google Shape;842;g2eb549d5c61_0_11"/>
          <p:cNvSpPr txBox="1"/>
          <p:nvPr/>
        </p:nvSpPr>
        <p:spPr>
          <a:xfrm>
            <a:off x="97746" y="92197"/>
            <a:ext cx="24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
        <p:nvSpPr>
          <p:cNvPr id="843" name="Google Shape;843;g2eb549d5c61_0_11"/>
          <p:cNvSpPr txBox="1"/>
          <p:nvPr/>
        </p:nvSpPr>
        <p:spPr>
          <a:xfrm>
            <a:off x="97760" y="1057921"/>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 </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Grade 3 MCAP Performance at Proficient or Above in English Language Arts</a:t>
            </a:r>
            <a:endParaRPr i="0" sz="2400" u="none" cap="none" strike="noStrike">
              <a:solidFill>
                <a:srgbClr val="0074A2"/>
              </a:solidFill>
              <a:latin typeface="Poppins"/>
              <a:ea typeface="Poppins"/>
              <a:cs typeface="Poppins"/>
              <a:sym typeface="Poppins"/>
            </a:endParaRPr>
          </a:p>
        </p:txBody>
      </p:sp>
      <p:pic>
        <p:nvPicPr>
          <p:cNvPr id="844" name="Google Shape;844;g2eb549d5c61_0_11" title="Chart"/>
          <p:cNvPicPr preferRelativeResize="0"/>
          <p:nvPr/>
        </p:nvPicPr>
        <p:blipFill rotWithShape="1">
          <a:blip r:embed="rId4">
            <a:alphaModFix/>
          </a:blip>
          <a:srcRect b="12360" l="0" r="0" t="4117"/>
          <a:stretch/>
        </p:blipFill>
        <p:spPr>
          <a:xfrm>
            <a:off x="5091050" y="92200"/>
            <a:ext cx="6080842" cy="3123301"/>
          </a:xfrm>
          <a:prstGeom prst="rect">
            <a:avLst/>
          </a:prstGeom>
          <a:noFill/>
          <a:ln>
            <a:noFill/>
          </a:ln>
        </p:spPr>
      </p:pic>
      <p:sp>
        <p:nvSpPr>
          <p:cNvPr id="845" name="Google Shape;845;g2eb549d5c61_0_11"/>
          <p:cNvSpPr txBox="1"/>
          <p:nvPr/>
        </p:nvSpPr>
        <p:spPr>
          <a:xfrm>
            <a:off x="1126800" y="5842200"/>
            <a:ext cx="3313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percentage for the  Native American/Alaskan Native is ≤5 and the data was suppressed </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2020-2021 School Year is excluded due to COVID</a:t>
            </a:r>
            <a:endParaRPr i="0" sz="1000" u="none" cap="none" strike="noStrike">
              <a:solidFill>
                <a:srgbClr val="000000"/>
              </a:solidFill>
              <a:latin typeface="Poppins"/>
              <a:ea typeface="Poppins"/>
              <a:cs typeface="Poppins"/>
              <a:sym typeface="Poppins"/>
            </a:endParaRPr>
          </a:p>
        </p:txBody>
      </p:sp>
      <p:sp>
        <p:nvSpPr>
          <p:cNvPr id="846" name="Google Shape;846;g2eb549d5c61_0_11"/>
          <p:cNvSpPr txBox="1"/>
          <p:nvPr/>
        </p:nvSpPr>
        <p:spPr>
          <a:xfrm>
            <a:off x="-67100" y="4257325"/>
            <a:ext cx="4440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Academic Performance</a:t>
            </a:r>
            <a:r>
              <a:rPr lang="en-US" sz="1200">
                <a:latin typeface="Poppins"/>
                <a:ea typeface="Poppins"/>
                <a:cs typeface="Poppins"/>
                <a:sym typeface="Poppins"/>
              </a:rPr>
              <a:t>: The average percent of public school students in third grade through eighth performing at or above performance level 4 on the Partnership for Assessment of Readiness for College and Career (PARCC) in English language arts and mathematics.</a:t>
            </a:r>
            <a:endParaRPr sz="1200">
              <a:latin typeface="Poppins"/>
              <a:ea typeface="Poppins"/>
              <a:cs typeface="Poppins"/>
              <a:sym typeface="Poppi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g2eb549d5c61_0_66"/>
          <p:cNvSpPr txBox="1"/>
          <p:nvPr/>
        </p:nvSpPr>
        <p:spPr>
          <a:xfrm>
            <a:off x="97746" y="92197"/>
            <a:ext cx="24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
        <p:nvSpPr>
          <p:cNvPr id="853" name="Google Shape;853;g2eb549d5c61_0_66"/>
          <p:cNvSpPr txBox="1"/>
          <p:nvPr/>
        </p:nvSpPr>
        <p:spPr>
          <a:xfrm>
            <a:off x="97760" y="1867346"/>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Grade 3 MCAP Performance at Proficient or Above in Math</a:t>
            </a:r>
            <a:endParaRPr i="0" sz="2400" u="none" cap="none" strike="noStrike">
              <a:solidFill>
                <a:srgbClr val="0074A2"/>
              </a:solidFill>
              <a:latin typeface="Poppins"/>
              <a:ea typeface="Poppins"/>
              <a:cs typeface="Poppins"/>
              <a:sym typeface="Poppins"/>
            </a:endParaRPr>
          </a:p>
        </p:txBody>
      </p:sp>
      <p:pic>
        <p:nvPicPr>
          <p:cNvPr id="854" name="Google Shape;854;g2eb549d5c61_0_66" title="Chart"/>
          <p:cNvPicPr preferRelativeResize="0"/>
          <p:nvPr/>
        </p:nvPicPr>
        <p:blipFill rotWithShape="1">
          <a:blip r:embed="rId3">
            <a:alphaModFix/>
          </a:blip>
          <a:srcRect b="4766" l="0" r="0" t="3201"/>
          <a:stretch/>
        </p:blipFill>
        <p:spPr>
          <a:xfrm>
            <a:off x="5375025" y="0"/>
            <a:ext cx="5682213" cy="3233601"/>
          </a:xfrm>
          <a:prstGeom prst="rect">
            <a:avLst/>
          </a:prstGeom>
          <a:noFill/>
          <a:ln>
            <a:noFill/>
          </a:ln>
        </p:spPr>
      </p:pic>
      <p:pic>
        <p:nvPicPr>
          <p:cNvPr id="855" name="Google Shape;855;g2eb549d5c61_0_66" title="Chart"/>
          <p:cNvPicPr preferRelativeResize="0"/>
          <p:nvPr/>
        </p:nvPicPr>
        <p:blipFill rotWithShape="1">
          <a:blip r:embed="rId4">
            <a:alphaModFix/>
          </a:blip>
          <a:srcRect b="3464" l="0" r="0" t="4605"/>
          <a:stretch/>
        </p:blipFill>
        <p:spPr>
          <a:xfrm>
            <a:off x="5109275" y="3325800"/>
            <a:ext cx="6213714" cy="3532200"/>
          </a:xfrm>
          <a:prstGeom prst="rect">
            <a:avLst/>
          </a:prstGeom>
          <a:noFill/>
          <a:ln>
            <a:noFill/>
          </a:ln>
        </p:spPr>
      </p:pic>
      <p:sp>
        <p:nvSpPr>
          <p:cNvPr id="856" name="Google Shape;856;g2eb549d5c61_0_66"/>
          <p:cNvSpPr txBox="1"/>
          <p:nvPr/>
        </p:nvSpPr>
        <p:spPr>
          <a:xfrm>
            <a:off x="1060050" y="5842200"/>
            <a:ext cx="3313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percentage for the  Native American/Alaskan Native is ≤5 and the data was suppressed </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2020-2021 School Year is excluded due to COVID</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2eb8c2d47fa_0_6"/>
          <p:cNvSpPr txBox="1"/>
          <p:nvPr/>
        </p:nvSpPr>
        <p:spPr>
          <a:xfrm>
            <a:off x="97746" y="92197"/>
            <a:ext cx="24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
        <p:nvSpPr>
          <p:cNvPr id="863" name="Google Shape;863;g2eb8c2d47fa_0_6"/>
          <p:cNvSpPr txBox="1"/>
          <p:nvPr/>
        </p:nvSpPr>
        <p:spPr>
          <a:xfrm>
            <a:off x="97760" y="1867346"/>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Grade 8 MCAP Performance at Proficient or Above in English Language Arts</a:t>
            </a:r>
            <a:endParaRPr i="0" sz="1400" u="none" cap="none" strike="noStrike">
              <a:solidFill>
                <a:srgbClr val="000000"/>
              </a:solidFill>
              <a:latin typeface="Poppins"/>
              <a:ea typeface="Poppins"/>
              <a:cs typeface="Poppins"/>
              <a:sym typeface="Poppins"/>
            </a:endParaRPr>
          </a:p>
        </p:txBody>
      </p:sp>
      <p:pic>
        <p:nvPicPr>
          <p:cNvPr id="864" name="Google Shape;864;g2eb8c2d47fa_0_6" title="Chart"/>
          <p:cNvPicPr preferRelativeResize="0"/>
          <p:nvPr/>
        </p:nvPicPr>
        <p:blipFill rotWithShape="1">
          <a:blip r:embed="rId3">
            <a:alphaModFix/>
          </a:blip>
          <a:srcRect b="4588" l="0" r="0" t="1961"/>
          <a:stretch/>
        </p:blipFill>
        <p:spPr>
          <a:xfrm>
            <a:off x="5311950" y="0"/>
            <a:ext cx="5889381" cy="3403176"/>
          </a:xfrm>
          <a:prstGeom prst="rect">
            <a:avLst/>
          </a:prstGeom>
          <a:noFill/>
          <a:ln>
            <a:noFill/>
          </a:ln>
        </p:spPr>
      </p:pic>
      <p:pic>
        <p:nvPicPr>
          <p:cNvPr id="865" name="Google Shape;865;g2eb8c2d47fa_0_6" title="Chart"/>
          <p:cNvPicPr preferRelativeResize="0"/>
          <p:nvPr/>
        </p:nvPicPr>
        <p:blipFill rotWithShape="1">
          <a:blip r:embed="rId4">
            <a:alphaModFix/>
          </a:blip>
          <a:srcRect b="4280" l="0" r="0" t="4835"/>
          <a:stretch/>
        </p:blipFill>
        <p:spPr>
          <a:xfrm>
            <a:off x="5311950" y="3454831"/>
            <a:ext cx="6055599" cy="3403168"/>
          </a:xfrm>
          <a:prstGeom prst="rect">
            <a:avLst/>
          </a:prstGeom>
          <a:noFill/>
          <a:ln>
            <a:noFill/>
          </a:ln>
        </p:spPr>
      </p:pic>
      <p:sp>
        <p:nvSpPr>
          <p:cNvPr id="866" name="Google Shape;866;g2eb8c2d47fa_0_6"/>
          <p:cNvSpPr txBox="1"/>
          <p:nvPr/>
        </p:nvSpPr>
        <p:spPr>
          <a:xfrm>
            <a:off x="1019400" y="5758850"/>
            <a:ext cx="3313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percentage for the  Native American/Alaskan Native is ≤5 and the data was suppressed </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2020-2021 School Year is excluded due to COVID</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2eb8c2d47fa_0_14"/>
          <p:cNvSpPr txBox="1"/>
          <p:nvPr/>
        </p:nvSpPr>
        <p:spPr>
          <a:xfrm>
            <a:off x="97746" y="92197"/>
            <a:ext cx="24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
        <p:nvSpPr>
          <p:cNvPr id="873" name="Google Shape;873;g2eb8c2d47fa_0_14"/>
          <p:cNvSpPr txBox="1"/>
          <p:nvPr/>
        </p:nvSpPr>
        <p:spPr>
          <a:xfrm>
            <a:off x="97760" y="1867346"/>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Grade 8 MCAP Performance at Proficient or Above in Math</a:t>
            </a:r>
            <a:endParaRPr i="0" sz="1400" u="none" cap="none" strike="noStrike">
              <a:solidFill>
                <a:srgbClr val="000000"/>
              </a:solidFill>
              <a:latin typeface="Poppins"/>
              <a:ea typeface="Poppins"/>
              <a:cs typeface="Poppins"/>
              <a:sym typeface="Poppins"/>
            </a:endParaRPr>
          </a:p>
        </p:txBody>
      </p:sp>
      <p:pic>
        <p:nvPicPr>
          <p:cNvPr id="874" name="Google Shape;874;g2eb8c2d47fa_0_14" title="Chart"/>
          <p:cNvPicPr preferRelativeResize="0"/>
          <p:nvPr/>
        </p:nvPicPr>
        <p:blipFill rotWithShape="1">
          <a:blip r:embed="rId3">
            <a:alphaModFix/>
          </a:blip>
          <a:srcRect b="3920" l="0" r="0" t="0"/>
          <a:stretch/>
        </p:blipFill>
        <p:spPr>
          <a:xfrm>
            <a:off x="5456025" y="16000"/>
            <a:ext cx="5825100" cy="3460675"/>
          </a:xfrm>
          <a:prstGeom prst="rect">
            <a:avLst/>
          </a:prstGeom>
          <a:noFill/>
          <a:ln>
            <a:noFill/>
          </a:ln>
        </p:spPr>
      </p:pic>
      <p:pic>
        <p:nvPicPr>
          <p:cNvPr id="875" name="Google Shape;875;g2eb8c2d47fa_0_14" title="Chart"/>
          <p:cNvPicPr preferRelativeResize="0"/>
          <p:nvPr/>
        </p:nvPicPr>
        <p:blipFill rotWithShape="1">
          <a:blip r:embed="rId4">
            <a:alphaModFix/>
          </a:blip>
          <a:srcRect b="4044" l="0" r="0" t="4228"/>
          <a:stretch/>
        </p:blipFill>
        <p:spPr>
          <a:xfrm>
            <a:off x="5420013" y="3476675"/>
            <a:ext cx="5897124" cy="3344394"/>
          </a:xfrm>
          <a:prstGeom prst="rect">
            <a:avLst/>
          </a:prstGeom>
          <a:noFill/>
          <a:ln>
            <a:noFill/>
          </a:ln>
        </p:spPr>
      </p:pic>
      <p:sp>
        <p:nvSpPr>
          <p:cNvPr id="876" name="Google Shape;876;g2eb8c2d47fa_0_14"/>
          <p:cNvSpPr txBox="1"/>
          <p:nvPr/>
        </p:nvSpPr>
        <p:spPr>
          <a:xfrm>
            <a:off x="1032925" y="5651375"/>
            <a:ext cx="34290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percentage for the Native American/Alaskan Native and Asian populations are ≤5 and the data was suppressed </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2020-2021 School Year is excluded due to COVID</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g2eb549d5c61_0_18" title="Chart"/>
          <p:cNvPicPr preferRelativeResize="0"/>
          <p:nvPr/>
        </p:nvPicPr>
        <p:blipFill rotWithShape="1">
          <a:blip r:embed="rId3">
            <a:alphaModFix/>
          </a:blip>
          <a:srcRect b="0" l="2867" r="2818" t="0"/>
          <a:stretch/>
        </p:blipFill>
        <p:spPr>
          <a:xfrm>
            <a:off x="4368700" y="864500"/>
            <a:ext cx="7823301" cy="5129099"/>
          </a:xfrm>
          <a:prstGeom prst="rect">
            <a:avLst/>
          </a:prstGeom>
          <a:noFill/>
          <a:ln>
            <a:noFill/>
          </a:ln>
        </p:spPr>
      </p:pic>
      <p:sp>
        <p:nvSpPr>
          <p:cNvPr id="883" name="Google Shape;883;g2eb549d5c61_0_18"/>
          <p:cNvSpPr txBox="1"/>
          <p:nvPr/>
        </p:nvSpPr>
        <p:spPr>
          <a:xfrm>
            <a:off x="97750" y="86450"/>
            <a:ext cx="3216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2021-2022 Bullying, Harassment, or Intimidation in Maryland Public Schools Report</a:t>
            </a:r>
            <a:endParaRPr i="0" sz="1000" u="none" cap="none" strike="noStrike">
              <a:solidFill>
                <a:srgbClr val="000000"/>
              </a:solidFill>
              <a:latin typeface="Poppins"/>
              <a:ea typeface="Poppins"/>
              <a:cs typeface="Poppins"/>
              <a:sym typeface="Poppins"/>
            </a:endParaRPr>
          </a:p>
        </p:txBody>
      </p:sp>
      <p:sp>
        <p:nvSpPr>
          <p:cNvPr id="884" name="Google Shape;884;g2eb549d5c61_0_18"/>
          <p:cNvSpPr txBox="1"/>
          <p:nvPr/>
        </p:nvSpPr>
        <p:spPr>
          <a:xfrm>
            <a:off x="10" y="1791246"/>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Bullying and Harassment</a:t>
            </a:r>
            <a:endParaRPr i="0" sz="6400" u="none" cap="none" strike="noStrike">
              <a:solidFill>
                <a:srgbClr val="0074A2"/>
              </a:solidFill>
              <a:latin typeface="Poppins"/>
              <a:ea typeface="Poppins"/>
              <a:cs typeface="Poppins"/>
              <a:sym typeface="Poppins"/>
            </a:endParaRPr>
          </a:p>
        </p:txBody>
      </p:sp>
      <p:sp>
        <p:nvSpPr>
          <p:cNvPr id="885" name="Google Shape;885;g2eb549d5c61_0_18"/>
          <p:cNvSpPr txBox="1"/>
          <p:nvPr/>
        </p:nvSpPr>
        <p:spPr>
          <a:xfrm>
            <a:off x="0" y="4350575"/>
            <a:ext cx="43686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Bullying and Harassment</a:t>
            </a:r>
            <a:r>
              <a:rPr lang="en-US" sz="1200">
                <a:latin typeface="Poppins"/>
                <a:ea typeface="Poppins"/>
                <a:cs typeface="Poppins"/>
                <a:sym typeface="Poppins"/>
              </a:rPr>
              <a:t>: Bullying is a form of aggression between a more powerful antagonist and his/her/their victim. Bullying can be physical, verbal and/or psychological and can be direct or indirect. Bullying occurs across all age groups and includes sexual harassment, dating violence, gang attacks, domestic abuse, child abuse and elder abuse. For this indicator, the office tracks “Total Number of Bullying or Harassment Incidents Reported, by Academic Year.”</a:t>
            </a:r>
            <a:endParaRPr sz="1200">
              <a:latin typeface="Poppins"/>
              <a:ea typeface="Poppins"/>
              <a:cs typeface="Poppins"/>
              <a:sym typeface="Poppins"/>
            </a:endParaRPr>
          </a:p>
        </p:txBody>
      </p:sp>
      <p:sp>
        <p:nvSpPr>
          <p:cNvPr id="886" name="Google Shape;886;g2eb549d5c61_0_18"/>
          <p:cNvSpPr txBox="1"/>
          <p:nvPr/>
        </p:nvSpPr>
        <p:spPr>
          <a:xfrm>
            <a:off x="4396875" y="6066225"/>
            <a:ext cx="4527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*Number of </a:t>
            </a:r>
            <a:r>
              <a:rPr lang="en-US" sz="1200">
                <a:latin typeface="Poppins"/>
                <a:ea typeface="Poppins"/>
                <a:cs typeface="Poppins"/>
                <a:sym typeface="Poppins"/>
              </a:rPr>
              <a:t>students who </a:t>
            </a:r>
            <a:r>
              <a:rPr lang="en-US" sz="1200">
                <a:latin typeface="Poppins"/>
                <a:ea typeface="Poppins"/>
                <a:cs typeface="Poppins"/>
                <a:sym typeface="Poppins"/>
              </a:rPr>
              <a:t>reported bullying in 2020-2021 is </a:t>
            </a:r>
            <a:r>
              <a:rPr lang="en-US" sz="1200">
                <a:solidFill>
                  <a:schemeClr val="dk1"/>
                </a:solidFill>
                <a:latin typeface="Poppins"/>
                <a:ea typeface="Poppins"/>
                <a:cs typeface="Poppins"/>
                <a:sym typeface="Poppins"/>
              </a:rPr>
              <a:t>lower than other years </a:t>
            </a:r>
            <a:r>
              <a:rPr lang="en-US" sz="1200">
                <a:latin typeface="Poppins"/>
                <a:ea typeface="Poppins"/>
                <a:cs typeface="Poppins"/>
                <a:sym typeface="Poppins"/>
              </a:rPr>
              <a:t>due to all students attending school at home</a:t>
            </a:r>
            <a:endParaRPr sz="1200">
              <a:latin typeface="Poppins"/>
              <a:ea typeface="Poppins"/>
              <a:cs typeface="Poppins"/>
              <a:sym typeface="Poppin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g2eb919c0203_0_36"/>
          <p:cNvSpPr txBox="1"/>
          <p:nvPr/>
        </p:nvSpPr>
        <p:spPr>
          <a:xfrm>
            <a:off x="97760" y="1867396"/>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High School Students Bullied on School Property</a:t>
            </a:r>
            <a:endParaRPr i="0" sz="1400" u="none" cap="none" strike="noStrike">
              <a:solidFill>
                <a:srgbClr val="000000"/>
              </a:solidFill>
              <a:latin typeface="Poppins"/>
              <a:ea typeface="Poppins"/>
              <a:cs typeface="Poppins"/>
              <a:sym typeface="Poppins"/>
            </a:endParaRPr>
          </a:p>
        </p:txBody>
      </p:sp>
      <p:sp>
        <p:nvSpPr>
          <p:cNvPr id="893" name="Google Shape;893;g2eb919c0203_0_36"/>
          <p:cNvSpPr txBox="1"/>
          <p:nvPr/>
        </p:nvSpPr>
        <p:spPr>
          <a:xfrm>
            <a:off x="97746" y="92197"/>
            <a:ext cx="24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2021-2022 YRBS</a:t>
            </a:r>
            <a:endParaRPr i="0" sz="1000" u="none" cap="none" strike="noStrike">
              <a:solidFill>
                <a:srgbClr val="000000"/>
              </a:solidFill>
              <a:latin typeface="Poppins"/>
              <a:ea typeface="Poppins"/>
              <a:cs typeface="Poppins"/>
              <a:sym typeface="Poppins"/>
            </a:endParaRPr>
          </a:p>
        </p:txBody>
      </p:sp>
      <p:pic>
        <p:nvPicPr>
          <p:cNvPr id="894" name="Google Shape;894;g2eb919c0203_0_36" title="Chart"/>
          <p:cNvPicPr preferRelativeResize="0"/>
          <p:nvPr/>
        </p:nvPicPr>
        <p:blipFill rotWithShape="1">
          <a:blip r:embed="rId3">
            <a:alphaModFix/>
          </a:blip>
          <a:srcRect b="4506" l="2307" r="2753" t="2961"/>
          <a:stretch/>
        </p:blipFill>
        <p:spPr>
          <a:xfrm>
            <a:off x="5140924" y="92200"/>
            <a:ext cx="5794401" cy="3336402"/>
          </a:xfrm>
          <a:prstGeom prst="rect">
            <a:avLst/>
          </a:prstGeom>
          <a:noFill/>
          <a:ln>
            <a:noFill/>
          </a:ln>
        </p:spPr>
      </p:pic>
      <p:pic>
        <p:nvPicPr>
          <p:cNvPr id="895" name="Google Shape;895;g2eb919c0203_0_36" title="Chart"/>
          <p:cNvPicPr preferRelativeResize="0"/>
          <p:nvPr/>
        </p:nvPicPr>
        <p:blipFill rotWithShape="1">
          <a:blip r:embed="rId4">
            <a:alphaModFix/>
          </a:blip>
          <a:srcRect b="3970" l="1686" r="2434" t="3247"/>
          <a:stretch/>
        </p:blipFill>
        <p:spPr>
          <a:xfrm>
            <a:off x="4627125" y="3392525"/>
            <a:ext cx="6822001" cy="3356250"/>
          </a:xfrm>
          <a:prstGeom prst="rect">
            <a:avLst/>
          </a:prstGeom>
          <a:noFill/>
          <a:ln>
            <a:noFill/>
          </a:ln>
        </p:spPr>
      </p:pic>
      <p:sp>
        <p:nvSpPr>
          <p:cNvPr id="896" name="Google Shape;896;g2eb919c0203_0_36"/>
          <p:cNvSpPr txBox="1"/>
          <p:nvPr/>
        </p:nvSpPr>
        <p:spPr>
          <a:xfrm>
            <a:off x="1005825" y="5886875"/>
            <a:ext cx="34290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data for Asian Males and Females and all Native American population subgroups was suppressed due to &gt;30 students in the subgroup</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g2eb919c0203_0_53" title="Chart"/>
          <p:cNvPicPr preferRelativeResize="0"/>
          <p:nvPr/>
        </p:nvPicPr>
        <p:blipFill rotWithShape="1">
          <a:blip r:embed="rId3">
            <a:alphaModFix/>
          </a:blip>
          <a:srcRect b="4159" l="2567" r="2699" t="0"/>
          <a:stretch/>
        </p:blipFill>
        <p:spPr>
          <a:xfrm>
            <a:off x="4397750" y="2922475"/>
            <a:ext cx="7693400" cy="3493825"/>
          </a:xfrm>
          <a:prstGeom prst="rect">
            <a:avLst/>
          </a:prstGeom>
          <a:noFill/>
          <a:ln>
            <a:noFill/>
          </a:ln>
        </p:spPr>
      </p:pic>
      <p:sp>
        <p:nvSpPr>
          <p:cNvPr id="903" name="Google Shape;903;g2eb919c0203_0_53"/>
          <p:cNvSpPr txBox="1"/>
          <p:nvPr/>
        </p:nvSpPr>
        <p:spPr>
          <a:xfrm>
            <a:off x="97760" y="1867396"/>
            <a:ext cx="41109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High School Students Bullied Electronically</a:t>
            </a:r>
            <a:endParaRPr i="0" sz="1400" u="none" cap="none" strike="noStrike">
              <a:solidFill>
                <a:srgbClr val="000000"/>
              </a:solidFill>
              <a:latin typeface="Poppins"/>
              <a:ea typeface="Poppins"/>
              <a:cs typeface="Poppins"/>
              <a:sym typeface="Poppins"/>
            </a:endParaRPr>
          </a:p>
        </p:txBody>
      </p:sp>
      <p:sp>
        <p:nvSpPr>
          <p:cNvPr id="904" name="Google Shape;904;g2eb919c0203_0_53"/>
          <p:cNvSpPr txBox="1"/>
          <p:nvPr/>
        </p:nvSpPr>
        <p:spPr>
          <a:xfrm>
            <a:off x="97746" y="92197"/>
            <a:ext cx="24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2021-2022 YRBS</a:t>
            </a:r>
            <a:endParaRPr i="0" sz="1000" u="none" cap="none" strike="noStrike">
              <a:solidFill>
                <a:srgbClr val="000000"/>
              </a:solidFill>
              <a:latin typeface="Poppins"/>
              <a:ea typeface="Poppins"/>
              <a:cs typeface="Poppins"/>
              <a:sym typeface="Poppins"/>
            </a:endParaRPr>
          </a:p>
        </p:txBody>
      </p:sp>
      <p:pic>
        <p:nvPicPr>
          <p:cNvPr id="905" name="Google Shape;905;g2eb919c0203_0_53" title="Chart"/>
          <p:cNvPicPr preferRelativeResize="0"/>
          <p:nvPr/>
        </p:nvPicPr>
        <p:blipFill rotWithShape="1">
          <a:blip r:embed="rId4">
            <a:alphaModFix/>
          </a:blip>
          <a:srcRect b="4838" l="0" r="0" t="4384"/>
          <a:stretch/>
        </p:blipFill>
        <p:spPr>
          <a:xfrm>
            <a:off x="4456787" y="78125"/>
            <a:ext cx="7575325" cy="2793249"/>
          </a:xfrm>
          <a:prstGeom prst="rect">
            <a:avLst/>
          </a:prstGeom>
          <a:noFill/>
          <a:ln>
            <a:noFill/>
          </a:ln>
        </p:spPr>
      </p:pic>
      <p:sp>
        <p:nvSpPr>
          <p:cNvPr id="906" name="Google Shape;906;g2eb919c0203_0_53"/>
          <p:cNvSpPr txBox="1"/>
          <p:nvPr/>
        </p:nvSpPr>
        <p:spPr>
          <a:xfrm>
            <a:off x="922075" y="6040775"/>
            <a:ext cx="34290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data for Asian Males and Females and all Native American population subgroups was suppressed due to &gt;30 students in the subgroup</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g2eb549d5c61_0_35" title="Chart"/>
          <p:cNvPicPr preferRelativeResize="0"/>
          <p:nvPr/>
        </p:nvPicPr>
        <p:blipFill rotWithShape="1">
          <a:blip r:embed="rId3">
            <a:alphaModFix/>
          </a:blip>
          <a:srcRect b="0" l="2496" r="0" t="0"/>
          <a:stretch/>
        </p:blipFill>
        <p:spPr>
          <a:xfrm>
            <a:off x="255875" y="1771100"/>
            <a:ext cx="5745699" cy="3643851"/>
          </a:xfrm>
          <a:prstGeom prst="rect">
            <a:avLst/>
          </a:prstGeom>
          <a:noFill/>
          <a:ln>
            <a:noFill/>
          </a:ln>
        </p:spPr>
      </p:pic>
      <p:sp>
        <p:nvSpPr>
          <p:cNvPr id="913" name="Google Shape;913;g2eb549d5c61_0_35"/>
          <p:cNvSpPr txBox="1"/>
          <p:nvPr/>
        </p:nvSpPr>
        <p:spPr>
          <a:xfrm>
            <a:off x="4972496" y="6458647"/>
            <a:ext cx="24105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
        <p:nvSpPr>
          <p:cNvPr id="914" name="Google Shape;914;g2eb549d5c61_0_35"/>
          <p:cNvSpPr txBox="1"/>
          <p:nvPr/>
        </p:nvSpPr>
        <p:spPr>
          <a:xfrm>
            <a:off x="161875" y="92200"/>
            <a:ext cx="11954700" cy="1118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Chronic Absenteeism </a:t>
            </a:r>
            <a:endParaRPr i="0" sz="6400" u="none" cap="none" strike="noStrike">
              <a:solidFill>
                <a:srgbClr val="0074A2"/>
              </a:solidFill>
              <a:latin typeface="Poppins"/>
              <a:ea typeface="Poppins"/>
              <a:cs typeface="Poppins"/>
              <a:sym typeface="Poppins"/>
            </a:endParaRPr>
          </a:p>
        </p:txBody>
      </p:sp>
      <p:cxnSp>
        <p:nvCxnSpPr>
          <p:cNvPr id="915" name="Google Shape;915;g2eb549d5c61_0_35"/>
          <p:cNvCxnSpPr/>
          <p:nvPr/>
        </p:nvCxnSpPr>
        <p:spPr>
          <a:xfrm>
            <a:off x="6177744" y="1458413"/>
            <a:ext cx="0" cy="4748100"/>
          </a:xfrm>
          <a:prstGeom prst="straightConnector1">
            <a:avLst/>
          </a:prstGeom>
          <a:noFill/>
          <a:ln cap="flat" cmpd="sng" w="19050">
            <a:solidFill>
              <a:srgbClr val="0074A2"/>
            </a:solidFill>
            <a:prstDash val="solid"/>
            <a:round/>
            <a:headEnd len="sm" w="sm" type="none"/>
            <a:tailEnd len="sm" w="sm" type="none"/>
          </a:ln>
        </p:spPr>
      </p:cxnSp>
      <p:pic>
        <p:nvPicPr>
          <p:cNvPr id="916" name="Google Shape;916;g2eb549d5c61_0_35" title="Chart"/>
          <p:cNvPicPr preferRelativeResize="0"/>
          <p:nvPr/>
        </p:nvPicPr>
        <p:blipFill rotWithShape="1">
          <a:blip r:embed="rId4">
            <a:alphaModFix/>
          </a:blip>
          <a:srcRect b="3925" l="2688" r="915" t="4145"/>
          <a:stretch/>
        </p:blipFill>
        <p:spPr>
          <a:xfrm>
            <a:off x="6234625" y="1771100"/>
            <a:ext cx="5957376" cy="3513149"/>
          </a:xfrm>
          <a:prstGeom prst="rect">
            <a:avLst/>
          </a:prstGeom>
          <a:noFill/>
          <a:ln>
            <a:noFill/>
          </a:ln>
        </p:spPr>
      </p:pic>
      <p:sp>
        <p:nvSpPr>
          <p:cNvPr id="917" name="Google Shape;917;g2eb549d5c61_0_35"/>
          <p:cNvSpPr txBox="1"/>
          <p:nvPr/>
        </p:nvSpPr>
        <p:spPr>
          <a:xfrm>
            <a:off x="97750" y="5567350"/>
            <a:ext cx="5957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Truancy/Absenteeism: Percentage of students in all grades (public schools) absent more than 20 days of the school year (excluding summer school).</a:t>
            </a:r>
            <a:endParaRPr sz="12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g2e757627029_0_1"/>
          <p:cNvPicPr preferRelativeResize="0"/>
          <p:nvPr/>
        </p:nvPicPr>
        <p:blipFill rotWithShape="1">
          <a:blip r:embed="rId3">
            <a:alphaModFix/>
          </a:blip>
          <a:srcRect b="0" l="0" r="0" t="3250"/>
          <a:stretch/>
        </p:blipFill>
        <p:spPr>
          <a:xfrm>
            <a:off x="6606610" y="500975"/>
            <a:ext cx="5030590" cy="6357024"/>
          </a:xfrm>
          <a:prstGeom prst="rect">
            <a:avLst/>
          </a:prstGeom>
          <a:noFill/>
          <a:ln>
            <a:noFill/>
          </a:ln>
        </p:spPr>
      </p:pic>
      <p:pic>
        <p:nvPicPr>
          <p:cNvPr id="327" name="Google Shape;327;g2e757627029_0_1"/>
          <p:cNvPicPr preferRelativeResize="0"/>
          <p:nvPr/>
        </p:nvPicPr>
        <p:blipFill rotWithShape="1">
          <a:blip r:embed="rId4">
            <a:alphaModFix/>
          </a:blip>
          <a:srcRect b="0" l="0" r="0" t="4760"/>
          <a:stretch/>
        </p:blipFill>
        <p:spPr>
          <a:xfrm>
            <a:off x="577138" y="500975"/>
            <a:ext cx="4805532" cy="6357024"/>
          </a:xfrm>
          <a:prstGeom prst="rect">
            <a:avLst/>
          </a:prstGeom>
          <a:noFill/>
          <a:ln>
            <a:noFill/>
          </a:ln>
        </p:spPr>
      </p:pic>
      <p:sp>
        <p:nvSpPr>
          <p:cNvPr id="328" name="Google Shape;328;g2e757627029_0_1"/>
          <p:cNvSpPr txBox="1"/>
          <p:nvPr/>
        </p:nvSpPr>
        <p:spPr>
          <a:xfrm>
            <a:off x="509700" y="6269425"/>
            <a:ext cx="4940400" cy="474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1800" u="none" cap="none" strike="noStrike">
                <a:solidFill>
                  <a:srgbClr val="0074A2"/>
                </a:solidFill>
                <a:latin typeface="Calibri"/>
                <a:ea typeface="Calibri"/>
                <a:cs typeface="Calibri"/>
                <a:sym typeface="Calibri"/>
              </a:rPr>
              <a:t>Health Equity Index</a:t>
            </a:r>
            <a:endParaRPr b="1" i="0" sz="1800" u="none" cap="none" strike="noStrike">
              <a:solidFill>
                <a:srgbClr val="000000"/>
              </a:solidFill>
              <a:latin typeface="Arial"/>
              <a:ea typeface="Arial"/>
              <a:cs typeface="Arial"/>
              <a:sym typeface="Arial"/>
            </a:endParaRPr>
          </a:p>
        </p:txBody>
      </p:sp>
      <p:sp>
        <p:nvSpPr>
          <p:cNvPr id="329" name="Google Shape;329;g2e757627029_0_1"/>
          <p:cNvSpPr txBox="1"/>
          <p:nvPr/>
        </p:nvSpPr>
        <p:spPr>
          <a:xfrm>
            <a:off x="6221388" y="5994425"/>
            <a:ext cx="4940400" cy="685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1800" u="none" cap="none" strike="noStrike">
                <a:solidFill>
                  <a:srgbClr val="0074A2"/>
                </a:solidFill>
                <a:latin typeface="Calibri"/>
                <a:ea typeface="Calibri"/>
                <a:cs typeface="Calibri"/>
                <a:sym typeface="Calibri"/>
              </a:rPr>
              <a:t>Mental Health Index</a:t>
            </a:r>
            <a:endParaRPr b="1" i="0" sz="1800" u="none" cap="none" strike="noStrike">
              <a:solidFill>
                <a:srgbClr val="000000"/>
              </a:solidFill>
              <a:latin typeface="Arial"/>
              <a:ea typeface="Arial"/>
              <a:cs typeface="Arial"/>
              <a:sym typeface="Arial"/>
            </a:endParaRPr>
          </a:p>
        </p:txBody>
      </p:sp>
      <p:sp>
        <p:nvSpPr>
          <p:cNvPr id="330" name="Google Shape;330;g2e757627029_0_1"/>
          <p:cNvSpPr txBox="1"/>
          <p:nvPr/>
        </p:nvSpPr>
        <p:spPr>
          <a:xfrm>
            <a:off x="-3" y="142650"/>
            <a:ext cx="1679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Calvert Health Needs Assessment</a:t>
            </a:r>
            <a:endParaRPr i="0" sz="1400" u="none" cap="none" strike="noStrike">
              <a:solidFill>
                <a:srgbClr val="000000"/>
              </a:solidFill>
              <a:latin typeface="Poppins"/>
              <a:ea typeface="Poppins"/>
              <a:cs typeface="Poppins"/>
              <a:sym typeface="Poppins"/>
            </a:endParaRPr>
          </a:p>
        </p:txBody>
      </p:sp>
      <p:sp>
        <p:nvSpPr>
          <p:cNvPr id="331" name="Google Shape;331;g2e757627029_0_1"/>
          <p:cNvSpPr txBox="1"/>
          <p:nvPr/>
        </p:nvSpPr>
        <p:spPr>
          <a:xfrm>
            <a:off x="0" y="0"/>
            <a:ext cx="12192000" cy="474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3300" u="none" cap="none" strike="noStrike">
                <a:solidFill>
                  <a:srgbClr val="0074A2"/>
                </a:solidFill>
                <a:latin typeface="Poppins"/>
                <a:ea typeface="Poppins"/>
                <a:cs typeface="Poppins"/>
                <a:sym typeface="Poppins"/>
              </a:rPr>
              <a:t>County Health Index Maps</a:t>
            </a:r>
            <a:endParaRPr b="1" i="0" sz="3300" u="none" cap="none" strike="noStrike">
              <a:solidFill>
                <a:srgbClr val="000000"/>
              </a:solidFill>
              <a:latin typeface="Poppins"/>
              <a:ea typeface="Poppins"/>
              <a:cs typeface="Poppins"/>
              <a:sym typeface="Poppi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g2eb8c2d47fa_0_59" title="Chart"/>
          <p:cNvPicPr preferRelativeResize="0"/>
          <p:nvPr/>
        </p:nvPicPr>
        <p:blipFill rotWithShape="1">
          <a:blip r:embed="rId3">
            <a:alphaModFix/>
          </a:blip>
          <a:srcRect b="0" l="0" r="0" t="0"/>
          <a:stretch/>
        </p:blipFill>
        <p:spPr>
          <a:xfrm>
            <a:off x="1230855" y="849750"/>
            <a:ext cx="9730284" cy="6008249"/>
          </a:xfrm>
          <a:prstGeom prst="rect">
            <a:avLst/>
          </a:prstGeom>
          <a:noFill/>
          <a:ln>
            <a:noFill/>
          </a:ln>
        </p:spPr>
      </p:pic>
      <p:sp>
        <p:nvSpPr>
          <p:cNvPr id="924" name="Google Shape;924;g2eb8c2d47fa_0_59"/>
          <p:cNvSpPr txBox="1"/>
          <p:nvPr/>
        </p:nvSpPr>
        <p:spPr>
          <a:xfrm>
            <a:off x="3162450" y="138425"/>
            <a:ext cx="5867100" cy="605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0000"/>
              </a:solidFill>
              <a:latin typeface="Poppins"/>
              <a:ea typeface="Poppins"/>
              <a:cs typeface="Poppins"/>
              <a:sym typeface="Poppins"/>
            </a:endParaRPr>
          </a:p>
        </p:txBody>
      </p:sp>
      <p:sp>
        <p:nvSpPr>
          <p:cNvPr id="925" name="Google Shape;925;g2eb8c2d47fa_0_59"/>
          <p:cNvSpPr txBox="1"/>
          <p:nvPr/>
        </p:nvSpPr>
        <p:spPr>
          <a:xfrm>
            <a:off x="8658925" y="5113700"/>
            <a:ext cx="34290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Below is a list of data that was suppressed due to too low or too high of a percentage by subgroup:</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2019-2023 Asian population </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2019 and 2021 American Indian/Alaskan Native populations</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2021 Hispanic population</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2021 2+ races </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2021 Overall </a:t>
            </a:r>
            <a:endParaRPr i="0" sz="1000" u="none" cap="none" strike="noStrike">
              <a:solidFill>
                <a:srgbClr val="000000"/>
              </a:solidFill>
              <a:latin typeface="Poppins"/>
              <a:ea typeface="Poppins"/>
              <a:cs typeface="Poppins"/>
              <a:sym typeface="Poppins"/>
            </a:endParaRPr>
          </a:p>
        </p:txBody>
      </p:sp>
      <p:sp>
        <p:nvSpPr>
          <p:cNvPr id="926" name="Google Shape;926;g2eb8c2d47fa_0_59"/>
          <p:cNvSpPr txBox="1"/>
          <p:nvPr/>
        </p:nvSpPr>
        <p:spPr>
          <a:xfrm>
            <a:off x="111296" y="138422"/>
            <a:ext cx="24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g2e757627029_0_40"/>
          <p:cNvSpPr txBox="1"/>
          <p:nvPr/>
        </p:nvSpPr>
        <p:spPr>
          <a:xfrm>
            <a:off x="0" y="124925"/>
            <a:ext cx="12046200" cy="1068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School Success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School Quality and Student Success by School Type</a:t>
            </a:r>
            <a:endParaRPr i="0" sz="6400" u="none" cap="none" strike="noStrike">
              <a:solidFill>
                <a:srgbClr val="0074A2"/>
              </a:solidFill>
              <a:latin typeface="Poppins"/>
              <a:ea typeface="Poppins"/>
              <a:cs typeface="Poppins"/>
              <a:sym typeface="Poppins"/>
            </a:endParaRPr>
          </a:p>
        </p:txBody>
      </p:sp>
      <p:sp>
        <p:nvSpPr>
          <p:cNvPr id="932" name="Google Shape;932;g2e757627029_0_40"/>
          <p:cNvSpPr txBox="1"/>
          <p:nvPr/>
        </p:nvSpPr>
        <p:spPr>
          <a:xfrm>
            <a:off x="9808675" y="6432400"/>
            <a:ext cx="18363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   </a:t>
            </a:r>
            <a:endParaRPr i="0" sz="1400" u="none" cap="none" strike="noStrike">
              <a:solidFill>
                <a:srgbClr val="000000"/>
              </a:solidFill>
              <a:latin typeface="Poppins"/>
              <a:ea typeface="Poppins"/>
              <a:cs typeface="Poppins"/>
              <a:sym typeface="Poppins"/>
            </a:endParaRPr>
          </a:p>
        </p:txBody>
      </p:sp>
      <p:pic>
        <p:nvPicPr>
          <p:cNvPr id="933" name="Google Shape;933;g2e757627029_0_40" title="Chart"/>
          <p:cNvPicPr preferRelativeResize="0"/>
          <p:nvPr/>
        </p:nvPicPr>
        <p:blipFill rotWithShape="1">
          <a:blip r:embed="rId3">
            <a:alphaModFix/>
          </a:blip>
          <a:srcRect b="0" l="0" r="0" t="0"/>
          <a:stretch/>
        </p:blipFill>
        <p:spPr>
          <a:xfrm>
            <a:off x="1910826" y="1193825"/>
            <a:ext cx="8370350" cy="5003725"/>
          </a:xfrm>
          <a:prstGeom prst="rect">
            <a:avLst/>
          </a:prstGeom>
          <a:noFill/>
          <a:ln>
            <a:noFill/>
          </a:ln>
        </p:spPr>
      </p:pic>
      <p:sp>
        <p:nvSpPr>
          <p:cNvPr id="934" name="Google Shape;934;g2e757627029_0_40"/>
          <p:cNvSpPr txBox="1"/>
          <p:nvPr/>
        </p:nvSpPr>
        <p:spPr>
          <a:xfrm>
            <a:off x="1353200" y="6112200"/>
            <a:ext cx="89958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50"/>
              <a:buFont typeface="Arial"/>
              <a:buNone/>
            </a:pPr>
            <a:r>
              <a:rPr lang="en-US" sz="1000">
                <a:solidFill>
                  <a:schemeClr val="dk1"/>
                </a:solidFill>
                <a:latin typeface="Poppins"/>
                <a:ea typeface="Poppins"/>
                <a:cs typeface="Poppins"/>
                <a:sym typeface="Poppins"/>
              </a:rPr>
              <a:t>*2020 – 2021 MSDE Data unavailable due to COVID</a:t>
            </a:r>
            <a:endParaRPr sz="1000">
              <a:solidFill>
                <a:schemeClr val="dk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050"/>
              <a:buFont typeface="Arial"/>
              <a:buNone/>
            </a:pPr>
            <a:r>
              <a:rPr i="0" lang="en-US" sz="1000" u="none" cap="none" strike="noStrike">
                <a:solidFill>
                  <a:srgbClr val="444746"/>
                </a:solidFill>
                <a:latin typeface="Poppins"/>
                <a:ea typeface="Poppins"/>
                <a:cs typeface="Poppins"/>
                <a:sym typeface="Poppins"/>
              </a:rPr>
              <a:t>**This indicator describes a number of aspects of school performance that are not measured by standardized tests. It</a:t>
            </a:r>
            <a:endParaRPr i="0" sz="1000" u="none" cap="none" strike="noStrike">
              <a:solidFill>
                <a:srgbClr val="444746"/>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050"/>
              <a:buFont typeface="Arial"/>
              <a:buNone/>
            </a:pPr>
            <a:r>
              <a:rPr i="0" lang="en-US" sz="1000" u="none" cap="none" strike="noStrike">
                <a:solidFill>
                  <a:srgbClr val="444746"/>
                </a:solidFill>
                <a:latin typeface="Poppins"/>
                <a:ea typeface="Poppins"/>
                <a:cs typeface="Poppins"/>
                <a:sym typeface="Poppins"/>
              </a:rPr>
              <a:t>combines measures of chronic absenteeism, the percent of students with access to a well-rounded curriculum,</a:t>
            </a:r>
            <a:endParaRPr i="0" sz="1000" u="none" cap="none" strike="noStrike">
              <a:solidFill>
                <a:srgbClr val="444746"/>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050"/>
              <a:buFont typeface="Arial"/>
              <a:buNone/>
            </a:pPr>
            <a:r>
              <a:rPr i="0" lang="en-US" sz="1000" u="none" cap="none" strike="noStrike">
                <a:solidFill>
                  <a:srgbClr val="444746"/>
                </a:solidFill>
                <a:latin typeface="Poppins"/>
                <a:ea typeface="Poppins"/>
                <a:cs typeface="Poppins"/>
                <a:sym typeface="Poppins"/>
              </a:rPr>
              <a:t>and the Maryland School Survey.</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g2f193e048fe_0_6"/>
          <p:cNvSpPr txBox="1"/>
          <p:nvPr>
            <p:ph idx="1" type="subTitle"/>
          </p:nvPr>
        </p:nvSpPr>
        <p:spPr>
          <a:xfrm>
            <a:off x="4994787" y="1533832"/>
            <a:ext cx="6359100" cy="3723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lang="en-US">
                <a:extLst>
                  <a:ext uri="http://customooxmlschemas.google.com/">
                    <go:slidesCustomData xmlns:go="http://customooxmlschemas.google.com/" textRoundtripDataId="38"/>
                  </a:ext>
                </a:extLst>
              </a:rPr>
              <a:t>- % of students who report feeling safe at school</a:t>
            </a:r>
            <a:endParaRPr>
              <a:extLst>
                <a:ext uri="http://customooxmlschemas.google.com/">
                  <go:slidesCustomData xmlns:go="http://customooxmlschemas.google.com/" textRoundtripDataId="39"/>
                </a:ext>
              </a:extLst>
            </a:endParaRPr>
          </a:p>
          <a:p>
            <a:pPr indent="0" lvl="0" marL="0" rtl="0" algn="l">
              <a:lnSpc>
                <a:spcPct val="90000"/>
              </a:lnSpc>
              <a:spcBef>
                <a:spcPts val="1000"/>
              </a:spcBef>
              <a:spcAft>
                <a:spcPts val="0"/>
              </a:spcAft>
              <a:buClr>
                <a:schemeClr val="dk1"/>
              </a:buClr>
              <a:buSzPts val="1100"/>
              <a:buFont typeface="Arial"/>
              <a:buNone/>
            </a:pPr>
            <a:r>
              <a:rPr lang="en-US">
                <a:extLst>
                  <a:ext uri="http://customooxmlschemas.google.com/">
                    <go:slidesCustomData xmlns:go="http://customooxmlschemas.google.com/" textRoundtripDataId="40"/>
                  </a:ext>
                </a:extLst>
              </a:rPr>
              <a:t>- % of students reporting at least 1 adult in their school cares about them</a:t>
            </a:r>
            <a:endParaRPr/>
          </a:p>
          <a:p>
            <a:pPr indent="0" lvl="0" marL="0" rtl="0" algn="l">
              <a:lnSpc>
                <a:spcPct val="90000"/>
              </a:lnSpc>
              <a:spcBef>
                <a:spcPts val="1000"/>
              </a:spcBef>
              <a:spcAft>
                <a:spcPts val="0"/>
              </a:spcAft>
              <a:buSzPts val="2400"/>
              <a:buNone/>
            </a:pPr>
            <a:r>
              <a:t/>
            </a:r>
            <a:endParaRPr/>
          </a:p>
          <a:p>
            <a:pPr indent="0" lvl="0" marL="0" rtl="0" algn="l">
              <a:lnSpc>
                <a:spcPct val="90000"/>
              </a:lnSpc>
              <a:spcBef>
                <a:spcPts val="1000"/>
              </a:spcBef>
              <a:spcAft>
                <a:spcPts val="0"/>
              </a:spcAft>
              <a:buSzPts val="2400"/>
              <a:buNone/>
            </a:pPr>
            <a:r>
              <a:rPr lang="en-US"/>
              <a:t>Current Needs Assessment source: Calvert County Board of Education Strategic Plan Update, July 2019, Climate &amp; Culture. Provided by Student Services.</a:t>
            </a:r>
            <a:endParaRPr/>
          </a:p>
        </p:txBody>
      </p:sp>
      <p:sp>
        <p:nvSpPr>
          <p:cNvPr id="941" name="Google Shape;941;g2f193e048fe_0_6"/>
          <p:cNvSpPr txBox="1"/>
          <p:nvPr/>
        </p:nvSpPr>
        <p:spPr>
          <a:xfrm>
            <a:off x="97752" y="1867400"/>
            <a:ext cx="31341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41"/>
                  </a:ext>
                </a:extLst>
              </a:rPr>
              <a:t>School Success</a:t>
            </a:r>
            <a:endParaRPr b="1" i="0" sz="4500" u="none" cap="none" strike="noStrike">
              <a:solidFill>
                <a:srgbClr val="000000"/>
              </a:solidFill>
              <a:latin typeface="Poppins"/>
              <a:ea typeface="Poppins"/>
              <a:cs typeface="Poppins"/>
              <a:sym typeface="Poppin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id="947" name="Google Shape;947;g2ec1b9c2139_0_285"/>
          <p:cNvPicPr preferRelativeResize="0"/>
          <p:nvPr/>
        </p:nvPicPr>
        <p:blipFill rotWithShape="1">
          <a:blip r:embed="rId3">
            <a:alphaModFix/>
          </a:blip>
          <a:srcRect b="7806" l="0" r="0" t="7798"/>
          <a:stretch/>
        </p:blipFill>
        <p:spPr>
          <a:xfrm>
            <a:off x="0" y="0"/>
            <a:ext cx="12192000" cy="6858002"/>
          </a:xfrm>
          <a:prstGeom prst="rect">
            <a:avLst/>
          </a:prstGeom>
          <a:noFill/>
          <a:ln>
            <a:noFill/>
          </a:ln>
        </p:spPr>
      </p:pic>
      <p:sp>
        <p:nvSpPr>
          <p:cNvPr id="948" name="Google Shape;948;g2ec1b9c2139_0_285"/>
          <p:cNvSpPr txBox="1"/>
          <p:nvPr>
            <p:ph type="title"/>
          </p:nvPr>
        </p:nvSpPr>
        <p:spPr>
          <a:xfrm>
            <a:off x="0" y="4822900"/>
            <a:ext cx="12192000" cy="1325700"/>
          </a:xfrm>
          <a:prstGeom prst="rect">
            <a:avLst/>
          </a:prstGeom>
          <a:solidFill>
            <a:srgbClr val="FFFFFF">
              <a:alpha val="64313"/>
            </a:srgbClr>
          </a:solidFill>
          <a:ln cap="flat" cmpd="sng" w="9525">
            <a:solidFill>
              <a:srgbClr val="0074A2"/>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6000">
                <a:solidFill>
                  <a:srgbClr val="0074A2"/>
                </a:solidFill>
                <a:latin typeface="Poppins"/>
                <a:ea typeface="Poppins"/>
                <a:cs typeface="Poppins"/>
                <a:sym typeface="Poppins"/>
              </a:rPr>
              <a:t>Youth Will Complete School</a:t>
            </a:r>
            <a:endParaRPr b="1" sz="6000">
              <a:solidFill>
                <a:srgbClr val="0074A2"/>
              </a:solidFill>
              <a:latin typeface="Poppins"/>
              <a:ea typeface="Poppins"/>
              <a:cs typeface="Poppins"/>
              <a:sym typeface="Poppi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g2ee2ffef109_0_40"/>
          <p:cNvSpPr txBox="1"/>
          <p:nvPr/>
        </p:nvSpPr>
        <p:spPr>
          <a:xfrm>
            <a:off x="653700" y="1658850"/>
            <a:ext cx="108846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latin typeface="Poppins"/>
                <a:ea typeface="Poppins"/>
                <a:cs typeface="Poppins"/>
                <a:sym typeface="Poppins"/>
              </a:rPr>
              <a:t>When </a:t>
            </a:r>
            <a:r>
              <a:rPr b="1" lang="en-US">
                <a:latin typeface="Poppins"/>
                <a:ea typeface="Poppins"/>
                <a:cs typeface="Poppins"/>
                <a:sym typeface="Poppins"/>
              </a:rPr>
              <a:t>Youth Complete School</a:t>
            </a:r>
            <a:r>
              <a:rPr lang="en-US">
                <a:latin typeface="Poppins"/>
                <a:ea typeface="Poppins"/>
                <a:cs typeface="Poppins"/>
                <a:sym typeface="Poppins"/>
              </a:rPr>
              <a:t>, they gain essential knowledge and skills that help form the foundation for future success.  Education is the doorway to diverse career opportunities and increased earning potential, as most jobs require a minimum of a high school diploma and many require a college degree or career certification. Education also enhances critical thinking, problem-solving abilities, and social skills, which are valuable in all aspects of life. </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0" lvl="0" marL="0" marR="0" rtl="0" algn="l">
              <a:lnSpc>
                <a:spcPct val="100000"/>
              </a:lnSpc>
              <a:spcBef>
                <a:spcPts val="0"/>
              </a:spcBef>
              <a:spcAft>
                <a:spcPts val="0"/>
              </a:spcAft>
              <a:buNone/>
            </a:pPr>
            <a:r>
              <a:rPr lang="en-US">
                <a:solidFill>
                  <a:schemeClr val="dk1"/>
                </a:solidFill>
                <a:latin typeface="Poppins"/>
                <a:ea typeface="Poppins"/>
                <a:cs typeface="Poppins"/>
                <a:sym typeface="Poppins"/>
              </a:rPr>
              <a:t>Similar to earlier indicators of child well-being, most students in Calvert County graduate high school on time.  </a:t>
            </a:r>
            <a:r>
              <a:rPr lang="en-US">
                <a:latin typeface="Poppins"/>
                <a:ea typeface="Poppins"/>
                <a:cs typeface="Poppins"/>
                <a:sym typeface="Poppins"/>
              </a:rPr>
              <a:t>While graduation rates have remained relatively stable above 94% since 2018-2019 and fewer than 4% of students drop out prior to graduating, the data shows significant disparities among student subgroups:</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Students from low-income families (eligible for Free And Reduced Meals or FARMS), those with disabilities and multi-language learners have a significantly lower graduation rate compared to all other subgroups</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Ho</a:t>
            </a:r>
            <a:r>
              <a:rPr lang="en-US">
                <a:latin typeface="Poppins"/>
                <a:ea typeface="Poppins"/>
                <a:cs typeface="Poppins"/>
                <a:sym typeface="Poppins"/>
              </a:rPr>
              <a:t>meless students are approximately 5 times more likely to drop out than their housed peers</a:t>
            </a:r>
            <a:endParaRPr>
              <a:latin typeface="Poppins"/>
              <a:ea typeface="Poppins"/>
              <a:cs typeface="Poppins"/>
              <a:sym typeface="Poppins"/>
            </a:endParaRPr>
          </a:p>
          <a:p>
            <a:pPr indent="0" lvl="0" marL="457200" rtl="0" algn="l">
              <a:spcBef>
                <a:spcPts val="0"/>
              </a:spcBef>
              <a:spcAft>
                <a:spcPts val="0"/>
              </a:spcAft>
              <a:buNone/>
            </a:pPr>
            <a:r>
              <a:t/>
            </a:r>
            <a:endParaRPr>
              <a:latin typeface="Poppins"/>
              <a:ea typeface="Poppins"/>
              <a:cs typeface="Poppins"/>
              <a:sym typeface="Poppins"/>
            </a:endParaRPr>
          </a:p>
          <a:p>
            <a:pPr indent="0" lvl="0" marL="0" rtl="0" algn="l">
              <a:spcBef>
                <a:spcPts val="0"/>
              </a:spcBef>
              <a:spcAft>
                <a:spcPts val="0"/>
              </a:spcAft>
              <a:buNone/>
            </a:pPr>
            <a:r>
              <a:rPr lang="en-US">
                <a:latin typeface="Poppins"/>
                <a:ea typeface="Poppins"/>
                <a:cs typeface="Poppins"/>
                <a:sym typeface="Poppins"/>
              </a:rPr>
              <a:t>This “opportunity gap” underscores the need for a comprehensive support system and targeted interventions to address gaps and achieve greater equity in education.  Together, we need to work to ensure that all students, regardless of their background or circumstances, have the opportunity to successfully complete school.</a:t>
            </a:r>
            <a:endParaRPr>
              <a:latin typeface="Poppins"/>
              <a:ea typeface="Poppins"/>
              <a:cs typeface="Poppins"/>
              <a:sym typeface="Poppins"/>
            </a:endParaRPr>
          </a:p>
        </p:txBody>
      </p:sp>
      <p:sp>
        <p:nvSpPr>
          <p:cNvPr id="954" name="Google Shape;954;g2ee2ffef109_0_40"/>
          <p:cNvSpPr txBox="1"/>
          <p:nvPr>
            <p:ph type="title"/>
          </p:nvPr>
        </p:nvSpPr>
        <p:spPr>
          <a:xfrm>
            <a:off x="838200" y="104250"/>
            <a:ext cx="10515600" cy="979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500">
                <a:solidFill>
                  <a:srgbClr val="0074A2"/>
                </a:solidFill>
              </a:rPr>
              <a:t>Why is this important?</a:t>
            </a:r>
            <a:endParaRPr sz="45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g2ebcfe060c8_0_45"/>
          <p:cNvSpPr txBox="1"/>
          <p:nvPr/>
        </p:nvSpPr>
        <p:spPr>
          <a:xfrm>
            <a:off x="1596900" y="205750"/>
            <a:ext cx="8998200" cy="1048200"/>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Youth </a:t>
            </a:r>
            <a:r>
              <a:rPr b="1" lang="en-US" sz="4500">
                <a:solidFill>
                  <a:srgbClr val="0074A2"/>
                </a:solidFill>
                <a:latin typeface="Poppins"/>
                <a:ea typeface="Poppins"/>
                <a:cs typeface="Poppins"/>
                <a:sym typeface="Poppins"/>
              </a:rPr>
              <a:t>W</a:t>
            </a:r>
            <a:r>
              <a:rPr b="1" i="0" lang="en-US" sz="4500" u="none" cap="none" strike="noStrike">
                <a:solidFill>
                  <a:srgbClr val="0074A2"/>
                </a:solidFill>
                <a:latin typeface="Poppins"/>
                <a:ea typeface="Poppins"/>
                <a:cs typeface="Poppins"/>
                <a:sym typeface="Poppins"/>
              </a:rPr>
              <a:t>ill </a:t>
            </a:r>
            <a:r>
              <a:rPr b="1" lang="en-US" sz="4500">
                <a:solidFill>
                  <a:srgbClr val="0074A2"/>
                </a:solidFill>
                <a:latin typeface="Poppins"/>
                <a:ea typeface="Poppins"/>
                <a:cs typeface="Poppins"/>
                <a:sym typeface="Poppins"/>
              </a:rPr>
              <a:t>C</a:t>
            </a:r>
            <a:r>
              <a:rPr b="1" i="0" lang="en-US" sz="4500" u="none" cap="none" strike="noStrike">
                <a:solidFill>
                  <a:srgbClr val="0074A2"/>
                </a:solidFill>
                <a:latin typeface="Poppins"/>
                <a:ea typeface="Poppins"/>
                <a:cs typeface="Poppins"/>
                <a:sym typeface="Poppins"/>
              </a:rPr>
              <a:t>omplete </a:t>
            </a:r>
            <a:r>
              <a:rPr b="1" lang="en-US" sz="4500">
                <a:solidFill>
                  <a:srgbClr val="0074A2"/>
                </a:solidFill>
                <a:latin typeface="Poppins"/>
                <a:ea typeface="Poppins"/>
                <a:cs typeface="Poppins"/>
                <a:sym typeface="Poppins"/>
              </a:rPr>
              <a:t>S</a:t>
            </a:r>
            <a:r>
              <a:rPr b="1" i="0" lang="en-US" sz="4500" u="none" cap="none" strike="noStrike">
                <a:solidFill>
                  <a:srgbClr val="0074A2"/>
                </a:solidFill>
                <a:latin typeface="Poppins"/>
                <a:ea typeface="Poppins"/>
                <a:cs typeface="Poppins"/>
                <a:sym typeface="Poppins"/>
              </a:rPr>
              <a:t>chool:</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lang="en-US" sz="2400">
                <a:solidFill>
                  <a:srgbClr val="0074A2"/>
                </a:solidFill>
                <a:latin typeface="Poppins"/>
                <a:ea typeface="Poppins"/>
                <a:cs typeface="Poppins"/>
                <a:sym typeface="Poppins"/>
              </a:rPr>
              <a:t>High School Diploma or Equivalent</a:t>
            </a:r>
            <a:endParaRPr sz="4200">
              <a:solidFill>
                <a:srgbClr val="0074A2"/>
              </a:solidFill>
              <a:latin typeface="Poppins"/>
              <a:ea typeface="Poppins"/>
              <a:cs typeface="Poppins"/>
              <a:sym typeface="Poppins"/>
            </a:endParaRPr>
          </a:p>
        </p:txBody>
      </p:sp>
      <p:pic>
        <p:nvPicPr>
          <p:cNvPr id="961" name="Google Shape;961;g2ebcfe060c8_0_45" title="Chart"/>
          <p:cNvPicPr preferRelativeResize="0"/>
          <p:nvPr/>
        </p:nvPicPr>
        <p:blipFill rotWithShape="1">
          <a:blip r:embed="rId3">
            <a:alphaModFix/>
          </a:blip>
          <a:srcRect b="4692" l="0" r="0" t="3125"/>
          <a:stretch/>
        </p:blipFill>
        <p:spPr>
          <a:xfrm>
            <a:off x="70000" y="1740450"/>
            <a:ext cx="5924250" cy="3377100"/>
          </a:xfrm>
          <a:prstGeom prst="rect">
            <a:avLst/>
          </a:prstGeom>
          <a:noFill/>
          <a:ln>
            <a:noFill/>
          </a:ln>
        </p:spPr>
      </p:pic>
      <p:pic>
        <p:nvPicPr>
          <p:cNvPr id="962" name="Google Shape;962;g2ebcfe060c8_0_45" title="Chart"/>
          <p:cNvPicPr preferRelativeResize="0"/>
          <p:nvPr/>
        </p:nvPicPr>
        <p:blipFill rotWithShape="1">
          <a:blip r:embed="rId4">
            <a:alphaModFix/>
          </a:blip>
          <a:srcRect b="4600" l="0" r="0" t="3207"/>
          <a:stretch/>
        </p:blipFill>
        <p:spPr>
          <a:xfrm>
            <a:off x="6129400" y="1740447"/>
            <a:ext cx="5924250" cy="3377104"/>
          </a:xfrm>
          <a:prstGeom prst="rect">
            <a:avLst/>
          </a:prstGeom>
          <a:noFill/>
          <a:ln>
            <a:noFill/>
          </a:ln>
        </p:spPr>
      </p:pic>
      <p:sp>
        <p:nvSpPr>
          <p:cNvPr id="963" name="Google Shape;963;g2ebcfe060c8_0_45"/>
          <p:cNvSpPr txBox="1"/>
          <p:nvPr/>
        </p:nvSpPr>
        <p:spPr>
          <a:xfrm>
            <a:off x="8508626" y="6411950"/>
            <a:ext cx="30219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2019-2022 US Census ACS - 1 Year Estimates </a:t>
            </a:r>
            <a:endParaRPr i="0" sz="1400" u="none" cap="none" strike="noStrike">
              <a:solidFill>
                <a:srgbClr val="000000"/>
              </a:solidFill>
              <a:latin typeface="Poppins"/>
              <a:ea typeface="Poppins"/>
              <a:cs typeface="Poppins"/>
              <a:sym typeface="Poppins"/>
            </a:endParaRPr>
          </a:p>
        </p:txBody>
      </p:sp>
      <p:sp>
        <p:nvSpPr>
          <p:cNvPr id="964" name="Google Shape;964;g2ebcfe060c8_0_45"/>
          <p:cNvSpPr txBox="1"/>
          <p:nvPr/>
        </p:nvSpPr>
        <p:spPr>
          <a:xfrm>
            <a:off x="136550" y="5309725"/>
            <a:ext cx="6687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Educational Attainment</a:t>
            </a:r>
            <a:r>
              <a:rPr lang="en-US" sz="1200">
                <a:latin typeface="Poppins"/>
                <a:ea typeface="Poppins"/>
                <a:cs typeface="Poppins"/>
                <a:sym typeface="Poppins"/>
              </a:rPr>
              <a:t>: The percent of young adults ages 18 through 24 who have not completed high school, completed high school, completed some college or an associate’s degree, or attained a bachelor’s degree or </a:t>
            </a:r>
            <a:r>
              <a:rPr lang="en-US" sz="1200">
                <a:latin typeface="Poppins"/>
                <a:ea typeface="Poppins"/>
                <a:cs typeface="Poppins"/>
                <a:sym typeface="Poppins"/>
                <a:extLst>
                  <a:ext uri="http://customooxmlschemas.google.com/">
                    <go:slidesCustomData xmlns:go="http://customooxmlschemas.google.com/" textRoundtripDataId="42"/>
                  </a:ext>
                </a:extLst>
              </a:rPr>
              <a:t>higher</a:t>
            </a:r>
            <a:endParaRPr sz="1200">
              <a:latin typeface="Poppins"/>
              <a:ea typeface="Poppins"/>
              <a:cs typeface="Poppins"/>
              <a:sym typeface="Poppi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g2ef92952bbd_1_0"/>
          <p:cNvSpPr txBox="1"/>
          <p:nvPr/>
        </p:nvSpPr>
        <p:spPr>
          <a:xfrm>
            <a:off x="1596900" y="245475"/>
            <a:ext cx="8998200" cy="1048200"/>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Youth </a:t>
            </a:r>
            <a:r>
              <a:rPr b="1" lang="en-US" sz="4500">
                <a:solidFill>
                  <a:srgbClr val="0074A2"/>
                </a:solidFill>
                <a:latin typeface="Poppins"/>
                <a:ea typeface="Poppins"/>
                <a:cs typeface="Poppins"/>
                <a:sym typeface="Poppins"/>
              </a:rPr>
              <a:t>W</a:t>
            </a:r>
            <a:r>
              <a:rPr b="1" i="0" lang="en-US" sz="4500" u="none" cap="none" strike="noStrike">
                <a:solidFill>
                  <a:srgbClr val="0074A2"/>
                </a:solidFill>
                <a:latin typeface="Poppins"/>
                <a:ea typeface="Poppins"/>
                <a:cs typeface="Poppins"/>
                <a:sym typeface="Poppins"/>
              </a:rPr>
              <a:t>ill </a:t>
            </a:r>
            <a:r>
              <a:rPr b="1" lang="en-US" sz="4500">
                <a:solidFill>
                  <a:srgbClr val="0074A2"/>
                </a:solidFill>
                <a:latin typeface="Poppins"/>
                <a:ea typeface="Poppins"/>
                <a:cs typeface="Poppins"/>
                <a:sym typeface="Poppins"/>
              </a:rPr>
              <a:t>C</a:t>
            </a:r>
            <a:r>
              <a:rPr b="1" i="0" lang="en-US" sz="4500" u="none" cap="none" strike="noStrike">
                <a:solidFill>
                  <a:srgbClr val="0074A2"/>
                </a:solidFill>
                <a:latin typeface="Poppins"/>
                <a:ea typeface="Poppins"/>
                <a:cs typeface="Poppins"/>
                <a:sym typeface="Poppins"/>
              </a:rPr>
              <a:t>omplete </a:t>
            </a:r>
            <a:r>
              <a:rPr b="1" lang="en-US" sz="4500">
                <a:solidFill>
                  <a:srgbClr val="0074A2"/>
                </a:solidFill>
                <a:latin typeface="Poppins"/>
                <a:ea typeface="Poppins"/>
                <a:cs typeface="Poppins"/>
                <a:sym typeface="Poppins"/>
              </a:rPr>
              <a:t>S</a:t>
            </a:r>
            <a:r>
              <a:rPr b="1" i="0" lang="en-US" sz="4500" u="none" cap="none" strike="noStrike">
                <a:solidFill>
                  <a:srgbClr val="0074A2"/>
                </a:solidFill>
                <a:latin typeface="Poppins"/>
                <a:ea typeface="Poppins"/>
                <a:cs typeface="Poppins"/>
                <a:sym typeface="Poppins"/>
              </a:rPr>
              <a:t>chool:</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lang="en-US" sz="2400">
                <a:solidFill>
                  <a:srgbClr val="0074A2"/>
                </a:solidFill>
                <a:latin typeface="Poppins"/>
                <a:ea typeface="Poppins"/>
                <a:cs typeface="Poppins"/>
                <a:sym typeface="Poppins"/>
              </a:rPr>
              <a:t>Some College and Higher</a:t>
            </a:r>
            <a:endParaRPr sz="2400">
              <a:solidFill>
                <a:srgbClr val="0074A2"/>
              </a:solidFill>
              <a:latin typeface="Poppins"/>
              <a:ea typeface="Poppins"/>
              <a:cs typeface="Poppins"/>
              <a:sym typeface="Poppins"/>
            </a:endParaRPr>
          </a:p>
        </p:txBody>
      </p:sp>
      <p:pic>
        <p:nvPicPr>
          <p:cNvPr id="971" name="Google Shape;971;g2ef92952bbd_1_0" title="Chart"/>
          <p:cNvPicPr preferRelativeResize="0"/>
          <p:nvPr/>
        </p:nvPicPr>
        <p:blipFill rotWithShape="1">
          <a:blip r:embed="rId3">
            <a:alphaModFix/>
          </a:blip>
          <a:srcRect b="3908" l="0" r="0" t="3899"/>
          <a:stretch/>
        </p:blipFill>
        <p:spPr>
          <a:xfrm>
            <a:off x="91100" y="2109130"/>
            <a:ext cx="5907300" cy="3367445"/>
          </a:xfrm>
          <a:prstGeom prst="rect">
            <a:avLst/>
          </a:prstGeom>
          <a:noFill/>
          <a:ln>
            <a:noFill/>
          </a:ln>
        </p:spPr>
      </p:pic>
      <p:pic>
        <p:nvPicPr>
          <p:cNvPr id="972" name="Google Shape;972;g2ef92952bbd_1_0" title="Chart"/>
          <p:cNvPicPr preferRelativeResize="0"/>
          <p:nvPr/>
        </p:nvPicPr>
        <p:blipFill rotWithShape="1">
          <a:blip r:embed="rId4">
            <a:alphaModFix/>
          </a:blip>
          <a:srcRect b="5004" l="0" r="0" t="4995"/>
          <a:stretch/>
        </p:blipFill>
        <p:spPr>
          <a:xfrm>
            <a:off x="6149144" y="2149125"/>
            <a:ext cx="5907306" cy="3287450"/>
          </a:xfrm>
          <a:prstGeom prst="rect">
            <a:avLst/>
          </a:prstGeom>
          <a:noFill/>
          <a:ln>
            <a:noFill/>
          </a:ln>
        </p:spPr>
      </p:pic>
      <p:sp>
        <p:nvSpPr>
          <p:cNvPr id="973" name="Google Shape;973;g2ef92952bbd_1_0"/>
          <p:cNvSpPr txBox="1"/>
          <p:nvPr/>
        </p:nvSpPr>
        <p:spPr>
          <a:xfrm>
            <a:off x="8582501" y="6403013"/>
            <a:ext cx="3021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2019-2022 US Census ACS - 1 Year Estimates </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pic>
        <p:nvPicPr>
          <p:cNvPr id="979" name="Google Shape;979;g2ebcfe060c8_0_18" title="Chart"/>
          <p:cNvPicPr preferRelativeResize="0"/>
          <p:nvPr/>
        </p:nvPicPr>
        <p:blipFill rotWithShape="1">
          <a:blip r:embed="rId3">
            <a:alphaModFix/>
          </a:blip>
          <a:srcRect b="0" l="2793" r="3468" t="0"/>
          <a:stretch/>
        </p:blipFill>
        <p:spPr>
          <a:xfrm>
            <a:off x="4446500" y="874500"/>
            <a:ext cx="7745499" cy="5109100"/>
          </a:xfrm>
          <a:prstGeom prst="rect">
            <a:avLst/>
          </a:prstGeom>
          <a:noFill/>
          <a:ln>
            <a:noFill/>
          </a:ln>
        </p:spPr>
      </p:pic>
      <p:sp>
        <p:nvSpPr>
          <p:cNvPr id="980" name="Google Shape;980;g2ebcfe060c8_0_18"/>
          <p:cNvSpPr txBox="1"/>
          <p:nvPr/>
        </p:nvSpPr>
        <p:spPr>
          <a:xfrm>
            <a:off x="54225" y="2173050"/>
            <a:ext cx="4242300" cy="2387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800"/>
              <a:buFont typeface="Arial"/>
              <a:buNone/>
            </a:pPr>
            <a:r>
              <a:rPr b="1" i="0" lang="en-US" sz="4500" u="none" cap="none" strike="noStrike">
                <a:solidFill>
                  <a:srgbClr val="0074A2"/>
                </a:solidFill>
                <a:latin typeface="Poppins"/>
                <a:ea typeface="Poppins"/>
                <a:cs typeface="Poppins"/>
                <a:sym typeface="Poppins"/>
              </a:rPr>
              <a:t>Youth </a:t>
            </a:r>
            <a:r>
              <a:rPr b="1" lang="en-US" sz="4500">
                <a:solidFill>
                  <a:srgbClr val="0074A2"/>
                </a:solidFill>
                <a:latin typeface="Poppins"/>
                <a:ea typeface="Poppins"/>
                <a:cs typeface="Poppins"/>
                <a:sym typeface="Poppins"/>
              </a:rPr>
              <a:t>W</a:t>
            </a:r>
            <a:r>
              <a:rPr b="1" i="0" lang="en-US" sz="4500" u="none" cap="none" strike="noStrike">
                <a:solidFill>
                  <a:srgbClr val="0074A2"/>
                </a:solidFill>
                <a:latin typeface="Poppins"/>
                <a:ea typeface="Poppins"/>
                <a:cs typeface="Poppins"/>
                <a:sym typeface="Poppins"/>
              </a:rPr>
              <a:t>ill </a:t>
            </a:r>
            <a:r>
              <a:rPr b="1" lang="en-US" sz="4500">
                <a:solidFill>
                  <a:srgbClr val="0074A2"/>
                </a:solidFill>
                <a:latin typeface="Poppins"/>
                <a:ea typeface="Poppins"/>
                <a:cs typeface="Poppins"/>
                <a:sym typeface="Poppins"/>
              </a:rPr>
              <a:t>C</a:t>
            </a:r>
            <a:r>
              <a:rPr b="1" i="0" lang="en-US" sz="4500" u="none" cap="none" strike="noStrike">
                <a:solidFill>
                  <a:srgbClr val="0074A2"/>
                </a:solidFill>
                <a:latin typeface="Poppins"/>
                <a:ea typeface="Poppins"/>
                <a:cs typeface="Poppins"/>
                <a:sym typeface="Poppins"/>
              </a:rPr>
              <a:t>omplete </a:t>
            </a:r>
            <a:r>
              <a:rPr b="1" lang="en-US" sz="4500">
                <a:solidFill>
                  <a:srgbClr val="0074A2"/>
                </a:solidFill>
                <a:latin typeface="Poppins"/>
                <a:ea typeface="Poppins"/>
                <a:cs typeface="Poppins"/>
                <a:sym typeface="Poppins"/>
              </a:rPr>
              <a:t>S</a:t>
            </a:r>
            <a:r>
              <a:rPr b="1" i="0" lang="en-US" sz="4500" u="none" cap="none" strike="noStrike">
                <a:solidFill>
                  <a:srgbClr val="0074A2"/>
                </a:solidFill>
                <a:latin typeface="Poppins"/>
                <a:ea typeface="Poppins"/>
                <a:cs typeface="Poppins"/>
                <a:sym typeface="Poppins"/>
              </a:rPr>
              <a:t>chool:</a:t>
            </a:r>
            <a:endParaRPr b="1" i="0" sz="45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2400"/>
              <a:buFont typeface="Arial"/>
              <a:buNone/>
            </a:pPr>
            <a:r>
              <a:rPr i="0" lang="en-US" sz="2400" u="none" cap="none" strike="noStrike">
                <a:solidFill>
                  <a:srgbClr val="0074A2"/>
                </a:solidFill>
                <a:latin typeface="Poppins"/>
                <a:ea typeface="Poppins"/>
                <a:cs typeface="Poppins"/>
                <a:sym typeface="Poppins"/>
              </a:rPr>
              <a:t>CTE Programs</a:t>
            </a:r>
            <a:endParaRPr i="0" sz="2400" u="none" cap="none" strike="noStrike">
              <a:solidFill>
                <a:srgbClr val="0074A2"/>
              </a:solidFill>
              <a:latin typeface="Poppins"/>
              <a:ea typeface="Poppins"/>
              <a:cs typeface="Poppins"/>
              <a:sym typeface="Poppins"/>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
          <p:cNvSpPr txBox="1"/>
          <p:nvPr/>
        </p:nvSpPr>
        <p:spPr>
          <a:xfrm>
            <a:off x="1596900" y="109900"/>
            <a:ext cx="8998200" cy="768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Youth </a:t>
            </a:r>
            <a:r>
              <a:rPr b="1" lang="en-US" sz="4500">
                <a:solidFill>
                  <a:srgbClr val="0074A2"/>
                </a:solidFill>
                <a:latin typeface="Poppins"/>
                <a:ea typeface="Poppins"/>
                <a:cs typeface="Poppins"/>
                <a:sym typeface="Poppins"/>
              </a:rPr>
              <a:t>W</a:t>
            </a:r>
            <a:r>
              <a:rPr b="1" i="0" lang="en-US" sz="4500" u="none" cap="none" strike="noStrike">
                <a:solidFill>
                  <a:srgbClr val="0074A2"/>
                </a:solidFill>
                <a:latin typeface="Poppins"/>
                <a:ea typeface="Poppins"/>
                <a:cs typeface="Poppins"/>
                <a:sym typeface="Poppins"/>
              </a:rPr>
              <a:t>ill </a:t>
            </a:r>
            <a:r>
              <a:rPr b="1" lang="en-US" sz="4500">
                <a:solidFill>
                  <a:srgbClr val="0074A2"/>
                </a:solidFill>
                <a:latin typeface="Poppins"/>
                <a:ea typeface="Poppins"/>
                <a:cs typeface="Poppins"/>
                <a:sym typeface="Poppins"/>
              </a:rPr>
              <a:t>C</a:t>
            </a:r>
            <a:r>
              <a:rPr b="1" i="0" lang="en-US" sz="4500" u="none" cap="none" strike="noStrike">
                <a:solidFill>
                  <a:srgbClr val="0074A2"/>
                </a:solidFill>
                <a:latin typeface="Poppins"/>
                <a:ea typeface="Poppins"/>
                <a:cs typeface="Poppins"/>
                <a:sym typeface="Poppins"/>
              </a:rPr>
              <a:t>omplete </a:t>
            </a:r>
            <a:r>
              <a:rPr b="1" lang="en-US" sz="4500">
                <a:solidFill>
                  <a:srgbClr val="0074A2"/>
                </a:solidFill>
                <a:latin typeface="Poppins"/>
                <a:ea typeface="Poppins"/>
                <a:cs typeface="Poppins"/>
                <a:sym typeface="Poppins"/>
              </a:rPr>
              <a:t>S</a:t>
            </a:r>
            <a:r>
              <a:rPr b="1" i="0" lang="en-US" sz="4500" u="none" cap="none" strike="noStrike">
                <a:solidFill>
                  <a:srgbClr val="0074A2"/>
                </a:solidFill>
                <a:latin typeface="Poppins"/>
                <a:ea typeface="Poppins"/>
                <a:cs typeface="Poppins"/>
                <a:sym typeface="Poppins"/>
              </a:rPr>
              <a:t>chool:</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Graduation Rate</a:t>
            </a:r>
            <a:endParaRPr i="0" sz="2400" u="none" cap="none" strike="noStrike">
              <a:solidFill>
                <a:srgbClr val="0074A2"/>
              </a:solidFill>
              <a:latin typeface="Poppins"/>
              <a:ea typeface="Poppins"/>
              <a:cs typeface="Poppins"/>
              <a:sym typeface="Poppins"/>
            </a:endParaRPr>
          </a:p>
        </p:txBody>
      </p:sp>
      <p:sp>
        <p:nvSpPr>
          <p:cNvPr id="986" name="Google Shape;986;p7"/>
          <p:cNvSpPr txBox="1"/>
          <p:nvPr/>
        </p:nvSpPr>
        <p:spPr>
          <a:xfrm>
            <a:off x="9124296" y="6448722"/>
            <a:ext cx="2410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pic>
        <p:nvPicPr>
          <p:cNvPr id="987" name="Google Shape;987;p7" title="Chart"/>
          <p:cNvPicPr preferRelativeResize="0"/>
          <p:nvPr/>
        </p:nvPicPr>
        <p:blipFill rotWithShape="1">
          <a:blip r:embed="rId3">
            <a:alphaModFix/>
          </a:blip>
          <a:srcRect b="3288" l="0" r="0" t="3548"/>
          <a:stretch/>
        </p:blipFill>
        <p:spPr>
          <a:xfrm>
            <a:off x="1794256" y="1036400"/>
            <a:ext cx="8755892" cy="5028549"/>
          </a:xfrm>
          <a:prstGeom prst="rect">
            <a:avLst/>
          </a:prstGeom>
          <a:noFill/>
          <a:ln>
            <a:noFill/>
          </a:ln>
        </p:spPr>
      </p:pic>
      <p:sp>
        <p:nvSpPr>
          <p:cNvPr id="988" name="Google Shape;988;p7"/>
          <p:cNvSpPr txBox="1"/>
          <p:nvPr/>
        </p:nvSpPr>
        <p:spPr>
          <a:xfrm>
            <a:off x="8878200" y="3649275"/>
            <a:ext cx="33138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data was suppressed for the following sub groups due to too few students or too high of a percentage:</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Native American/Alaskan Native population</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Asian population</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2019-2023 SY Data for White population</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2019-2020 2+ race population </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2019-2022 Multilingual learners </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2019-2020 and 2021-2020 Overall</a:t>
            </a:r>
            <a:endParaRPr i="0" sz="1000" u="none" cap="none" strike="noStrike">
              <a:solidFill>
                <a:srgbClr val="000000"/>
              </a:solidFill>
              <a:latin typeface="Poppins"/>
              <a:ea typeface="Poppins"/>
              <a:cs typeface="Poppins"/>
              <a:sym typeface="Poppins"/>
            </a:endParaRPr>
          </a:p>
        </p:txBody>
      </p:sp>
      <p:sp>
        <p:nvSpPr>
          <p:cNvPr id="989" name="Google Shape;989;p7"/>
          <p:cNvSpPr txBox="1"/>
          <p:nvPr/>
        </p:nvSpPr>
        <p:spPr>
          <a:xfrm>
            <a:off x="1167900" y="5966375"/>
            <a:ext cx="7438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High School Program Completion</a:t>
            </a:r>
            <a:r>
              <a:rPr lang="en-US" sz="1200">
                <a:latin typeface="Poppins"/>
                <a:ea typeface="Poppins"/>
                <a:cs typeface="Poppins"/>
                <a:sym typeface="Poppins"/>
              </a:rPr>
              <a:t>: The percentage of high school graduates who successfully completed the minimum course requirements needed to enter the University System of Maryland, complete an approved Career and Technology education program, or who completed requirements for both, by Academic Year</a:t>
            </a:r>
            <a:endParaRPr sz="1200">
              <a:latin typeface="Poppins"/>
              <a:ea typeface="Poppins"/>
              <a:cs typeface="Poppins"/>
              <a:sym typeface="Poppins"/>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pic>
        <p:nvPicPr>
          <p:cNvPr id="995" name="Google Shape;995;g2ebcfe060c8_0_63" title="Chart"/>
          <p:cNvPicPr preferRelativeResize="0"/>
          <p:nvPr/>
        </p:nvPicPr>
        <p:blipFill rotWithShape="1">
          <a:blip r:embed="rId3">
            <a:alphaModFix/>
          </a:blip>
          <a:srcRect b="0" l="0" r="0" t="0"/>
          <a:stretch/>
        </p:blipFill>
        <p:spPr>
          <a:xfrm>
            <a:off x="1596898" y="1108052"/>
            <a:ext cx="8195074" cy="4883199"/>
          </a:xfrm>
          <a:prstGeom prst="rect">
            <a:avLst/>
          </a:prstGeom>
          <a:noFill/>
          <a:ln>
            <a:noFill/>
          </a:ln>
        </p:spPr>
      </p:pic>
      <p:sp>
        <p:nvSpPr>
          <p:cNvPr id="996" name="Google Shape;996;g2ebcfe060c8_0_63"/>
          <p:cNvSpPr txBox="1"/>
          <p:nvPr/>
        </p:nvSpPr>
        <p:spPr>
          <a:xfrm>
            <a:off x="1596900" y="186100"/>
            <a:ext cx="8998200" cy="768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Youth </a:t>
            </a:r>
            <a:r>
              <a:rPr b="1" lang="en-US" sz="4500">
                <a:solidFill>
                  <a:srgbClr val="0074A2"/>
                </a:solidFill>
                <a:latin typeface="Poppins"/>
                <a:ea typeface="Poppins"/>
                <a:cs typeface="Poppins"/>
                <a:sym typeface="Poppins"/>
              </a:rPr>
              <a:t>W</a:t>
            </a:r>
            <a:r>
              <a:rPr b="1" i="0" lang="en-US" sz="4500" u="none" cap="none" strike="noStrike">
                <a:solidFill>
                  <a:srgbClr val="0074A2"/>
                </a:solidFill>
                <a:latin typeface="Poppins"/>
                <a:ea typeface="Poppins"/>
                <a:cs typeface="Poppins"/>
                <a:sym typeface="Poppins"/>
              </a:rPr>
              <a:t>ill </a:t>
            </a:r>
            <a:r>
              <a:rPr b="1" lang="en-US" sz="4500">
                <a:solidFill>
                  <a:srgbClr val="0074A2"/>
                </a:solidFill>
                <a:latin typeface="Poppins"/>
                <a:ea typeface="Poppins"/>
                <a:cs typeface="Poppins"/>
                <a:sym typeface="Poppins"/>
              </a:rPr>
              <a:t>C</a:t>
            </a:r>
            <a:r>
              <a:rPr b="1" i="0" lang="en-US" sz="4500" u="none" cap="none" strike="noStrike">
                <a:solidFill>
                  <a:srgbClr val="0074A2"/>
                </a:solidFill>
                <a:latin typeface="Poppins"/>
                <a:ea typeface="Poppins"/>
                <a:cs typeface="Poppins"/>
                <a:sym typeface="Poppins"/>
              </a:rPr>
              <a:t>omplete </a:t>
            </a:r>
            <a:r>
              <a:rPr b="1" lang="en-US" sz="4500">
                <a:solidFill>
                  <a:srgbClr val="0074A2"/>
                </a:solidFill>
                <a:latin typeface="Poppins"/>
                <a:ea typeface="Poppins"/>
                <a:cs typeface="Poppins"/>
                <a:sym typeface="Poppins"/>
              </a:rPr>
              <a:t>S</a:t>
            </a:r>
            <a:r>
              <a:rPr b="1" i="0" lang="en-US" sz="4500" u="none" cap="none" strike="noStrike">
                <a:solidFill>
                  <a:srgbClr val="0074A2"/>
                </a:solidFill>
                <a:latin typeface="Poppins"/>
                <a:ea typeface="Poppins"/>
                <a:cs typeface="Poppins"/>
                <a:sym typeface="Poppins"/>
              </a:rPr>
              <a:t>chool:</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Dropout Rate</a:t>
            </a:r>
            <a:endParaRPr i="0" sz="2400" u="none" cap="none" strike="noStrike">
              <a:solidFill>
                <a:srgbClr val="0074A2"/>
              </a:solidFill>
              <a:latin typeface="Poppins"/>
              <a:ea typeface="Poppins"/>
              <a:cs typeface="Poppins"/>
              <a:sym typeface="Poppins"/>
            </a:endParaRPr>
          </a:p>
        </p:txBody>
      </p:sp>
      <p:sp>
        <p:nvSpPr>
          <p:cNvPr id="997" name="Google Shape;997;g2ebcfe060c8_0_63"/>
          <p:cNvSpPr txBox="1"/>
          <p:nvPr/>
        </p:nvSpPr>
        <p:spPr>
          <a:xfrm>
            <a:off x="9110721" y="6448747"/>
            <a:ext cx="2410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
        <p:nvSpPr>
          <p:cNvPr id="998" name="Google Shape;998;g2ebcfe060c8_0_63"/>
          <p:cNvSpPr txBox="1"/>
          <p:nvPr/>
        </p:nvSpPr>
        <p:spPr>
          <a:xfrm>
            <a:off x="8972350" y="3957525"/>
            <a:ext cx="3313800" cy="209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data was suppressed for the following sub groups due to too few students or too low of a percentage:</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Native American/Alaskan Native population</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2019, 2021, and 2023 Asian population</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2022 Hispanic population</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2019-2023 SY Data for White population</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2020 2+ race population </a:t>
            </a:r>
            <a:endParaRPr i="0" sz="1000" u="none" cap="none" strike="noStrike">
              <a:solidFill>
                <a:srgbClr val="000000"/>
              </a:solidFill>
              <a:latin typeface="Poppins"/>
              <a:ea typeface="Poppins"/>
              <a:cs typeface="Poppins"/>
              <a:sym typeface="Poppins"/>
            </a:endParaRPr>
          </a:p>
          <a:p>
            <a:pPr indent="-292100" lvl="1" marL="9144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2022 Overall</a:t>
            </a:r>
            <a:endParaRPr i="0" sz="1000" u="none" cap="none" strike="noStrike">
              <a:solidFill>
                <a:srgbClr val="000000"/>
              </a:solidFill>
              <a:latin typeface="Poppins"/>
              <a:ea typeface="Poppins"/>
              <a:cs typeface="Poppins"/>
              <a:sym typeface="Poppins"/>
            </a:endParaRPr>
          </a:p>
        </p:txBody>
      </p:sp>
      <p:sp>
        <p:nvSpPr>
          <p:cNvPr id="999" name="Google Shape;999;g2ebcfe060c8_0_63"/>
          <p:cNvSpPr txBox="1"/>
          <p:nvPr/>
        </p:nvSpPr>
        <p:spPr>
          <a:xfrm>
            <a:off x="1206250" y="6144900"/>
            <a:ext cx="7766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High School Dropout</a:t>
            </a:r>
            <a:r>
              <a:rPr lang="en-US" sz="1200">
                <a:latin typeface="Poppins"/>
                <a:ea typeface="Poppins"/>
                <a:cs typeface="Poppins"/>
                <a:sym typeface="Poppins"/>
              </a:rPr>
              <a:t>: The number of students who leave school, for any reason other than death, within the four year period divided by the number of students who form the adjusted cohort. The cohort dropout rate is adjusted to show rate of individuals.</a:t>
            </a:r>
            <a:endParaRPr sz="12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g2ef844a6a83_0_769"/>
          <p:cNvSpPr/>
          <p:nvPr/>
        </p:nvSpPr>
        <p:spPr>
          <a:xfrm>
            <a:off x="11451125" y="6367000"/>
            <a:ext cx="617700" cy="348600"/>
          </a:xfrm>
          <a:prstGeom prst="rect">
            <a:avLst/>
          </a:prstGeom>
          <a:solidFill>
            <a:srgbClr val="F2F2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38" name="Google Shape;338;g2ef844a6a83_0_769"/>
          <p:cNvSpPr txBox="1"/>
          <p:nvPr>
            <p:ph type="ctrTitle"/>
          </p:nvPr>
        </p:nvSpPr>
        <p:spPr>
          <a:xfrm>
            <a:off x="3449100" y="5559250"/>
            <a:ext cx="8742900" cy="1298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SzPts val="1620"/>
              <a:buNone/>
            </a:pPr>
            <a:r>
              <a:rPr lang="en-US" sz="4400">
                <a:solidFill>
                  <a:srgbClr val="0074A2"/>
                </a:solidFill>
              </a:rPr>
              <a:t>Qualitative</a:t>
            </a:r>
            <a:r>
              <a:rPr b="1" lang="en-US" sz="4400">
                <a:solidFill>
                  <a:srgbClr val="0074A2"/>
                </a:solidFill>
              </a:rPr>
              <a:t> </a:t>
            </a:r>
            <a:endParaRPr b="1" sz="4400">
              <a:solidFill>
                <a:srgbClr val="0074A2"/>
              </a:solidFill>
            </a:endParaRPr>
          </a:p>
          <a:p>
            <a:pPr indent="0" lvl="0" marL="0" rtl="0" algn="r">
              <a:lnSpc>
                <a:spcPct val="90000"/>
              </a:lnSpc>
              <a:spcBef>
                <a:spcPts val="0"/>
              </a:spcBef>
              <a:spcAft>
                <a:spcPts val="0"/>
              </a:spcAft>
              <a:buSzPts val="1620"/>
              <a:buNone/>
            </a:pPr>
            <a:r>
              <a:rPr b="1" lang="en-US" sz="4400">
                <a:solidFill>
                  <a:srgbClr val="0074A2"/>
                </a:solidFill>
              </a:rPr>
              <a:t>Input Gathering</a:t>
            </a:r>
            <a:endParaRPr b="1" sz="4400">
              <a:solidFill>
                <a:srgbClr val="0074A2"/>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g2ebcfe060c8_0_24" title="Chart"/>
          <p:cNvPicPr preferRelativeResize="0"/>
          <p:nvPr/>
        </p:nvPicPr>
        <p:blipFill rotWithShape="1">
          <a:blip r:embed="rId3">
            <a:alphaModFix/>
          </a:blip>
          <a:srcRect b="0" l="0" r="0" t="0"/>
          <a:stretch/>
        </p:blipFill>
        <p:spPr>
          <a:xfrm>
            <a:off x="4675875" y="1180136"/>
            <a:ext cx="7274100" cy="4497826"/>
          </a:xfrm>
          <a:prstGeom prst="rect">
            <a:avLst/>
          </a:prstGeom>
          <a:noFill/>
          <a:ln>
            <a:noFill/>
          </a:ln>
        </p:spPr>
      </p:pic>
      <p:sp>
        <p:nvSpPr>
          <p:cNvPr id="1006" name="Google Shape;1006;g2ebcfe060c8_0_24"/>
          <p:cNvSpPr txBox="1"/>
          <p:nvPr/>
        </p:nvSpPr>
        <p:spPr>
          <a:xfrm>
            <a:off x="9238521" y="5595147"/>
            <a:ext cx="2410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
        <p:nvSpPr>
          <p:cNvPr id="1007" name="Google Shape;1007;g2ebcfe060c8_0_24"/>
          <p:cNvSpPr txBox="1"/>
          <p:nvPr/>
        </p:nvSpPr>
        <p:spPr>
          <a:xfrm>
            <a:off x="1025100" y="6047250"/>
            <a:ext cx="3116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Notes:</a:t>
            </a:r>
            <a:endParaRPr i="0" sz="1000" u="none" cap="none" strike="noStrike">
              <a:solidFill>
                <a:srgbClr val="000000"/>
              </a:solidFill>
              <a:latin typeface="Poppins"/>
              <a:ea typeface="Poppins"/>
              <a:cs typeface="Poppins"/>
              <a:sym typeface="Poppins"/>
            </a:endParaRPr>
          </a:p>
          <a:p>
            <a:pPr indent="-292100" lvl="0" marL="457200" marR="0" rtl="0" algn="l">
              <a:lnSpc>
                <a:spcPct val="100000"/>
              </a:lnSpc>
              <a:spcBef>
                <a:spcPts val="0"/>
              </a:spcBef>
              <a:spcAft>
                <a:spcPts val="0"/>
              </a:spcAft>
              <a:buClr>
                <a:srgbClr val="000000"/>
              </a:buClr>
              <a:buSzPts val="1000"/>
              <a:buFont typeface="Poppins"/>
              <a:buChar char="-"/>
            </a:pPr>
            <a:r>
              <a:rPr i="0" lang="en-US" sz="1000" u="none" cap="none" strike="noStrike">
                <a:solidFill>
                  <a:srgbClr val="000000"/>
                </a:solidFill>
                <a:latin typeface="Poppins"/>
                <a:ea typeface="Poppins"/>
                <a:cs typeface="Poppins"/>
                <a:sym typeface="Poppins"/>
              </a:rPr>
              <a:t>The 2021 Homeless Student data was suppressed due too low of a percentage</a:t>
            </a:r>
            <a:endParaRPr i="0" sz="1000" u="none" cap="none" strike="noStrike">
              <a:solidFill>
                <a:srgbClr val="000000"/>
              </a:solidFill>
              <a:latin typeface="Poppins"/>
              <a:ea typeface="Poppins"/>
              <a:cs typeface="Poppins"/>
              <a:sym typeface="Poppins"/>
            </a:endParaRPr>
          </a:p>
        </p:txBody>
      </p:sp>
      <p:sp>
        <p:nvSpPr>
          <p:cNvPr id="1008" name="Google Shape;1008;g2ebcfe060c8_0_24"/>
          <p:cNvSpPr txBox="1"/>
          <p:nvPr/>
        </p:nvSpPr>
        <p:spPr>
          <a:xfrm>
            <a:off x="103000" y="2339288"/>
            <a:ext cx="4141500" cy="2055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400"/>
              <a:buFont typeface="Arial"/>
              <a:buNone/>
            </a:pPr>
            <a:r>
              <a:rPr b="1" i="0" lang="en-US" sz="4500" u="none" cap="none" strike="noStrike">
                <a:solidFill>
                  <a:srgbClr val="0074A2"/>
                </a:solidFill>
                <a:latin typeface="Poppins"/>
                <a:ea typeface="Poppins"/>
                <a:cs typeface="Poppins"/>
                <a:sym typeface="Poppins"/>
              </a:rPr>
              <a:t>Youth </a:t>
            </a:r>
            <a:r>
              <a:rPr b="1" lang="en-US" sz="4500">
                <a:solidFill>
                  <a:srgbClr val="0074A2"/>
                </a:solidFill>
                <a:latin typeface="Poppins"/>
                <a:ea typeface="Poppins"/>
                <a:cs typeface="Poppins"/>
                <a:sym typeface="Poppins"/>
              </a:rPr>
              <a:t>W</a:t>
            </a:r>
            <a:r>
              <a:rPr b="1" i="0" lang="en-US" sz="4500" u="none" cap="none" strike="noStrike">
                <a:solidFill>
                  <a:srgbClr val="0074A2"/>
                </a:solidFill>
                <a:latin typeface="Poppins"/>
                <a:ea typeface="Poppins"/>
                <a:cs typeface="Poppins"/>
                <a:sym typeface="Poppins"/>
              </a:rPr>
              <a:t>ill </a:t>
            </a:r>
            <a:r>
              <a:rPr b="1" lang="en-US" sz="4500">
                <a:solidFill>
                  <a:srgbClr val="0074A2"/>
                </a:solidFill>
                <a:latin typeface="Poppins"/>
                <a:ea typeface="Poppins"/>
                <a:cs typeface="Poppins"/>
                <a:sym typeface="Poppins"/>
              </a:rPr>
              <a:t>C</a:t>
            </a:r>
            <a:r>
              <a:rPr b="1" i="0" lang="en-US" sz="4500" u="none" cap="none" strike="noStrike">
                <a:solidFill>
                  <a:srgbClr val="0074A2"/>
                </a:solidFill>
                <a:latin typeface="Poppins"/>
                <a:ea typeface="Poppins"/>
                <a:cs typeface="Poppins"/>
                <a:sym typeface="Poppins"/>
              </a:rPr>
              <a:t>omplete </a:t>
            </a:r>
            <a:r>
              <a:rPr b="1" lang="en-US" sz="4500">
                <a:solidFill>
                  <a:srgbClr val="0074A2"/>
                </a:solidFill>
                <a:latin typeface="Poppins"/>
                <a:ea typeface="Poppins"/>
                <a:cs typeface="Poppins"/>
                <a:sym typeface="Poppins"/>
              </a:rPr>
              <a:t>S</a:t>
            </a:r>
            <a:r>
              <a:rPr b="1" i="0" lang="en-US" sz="4500" u="none" cap="none" strike="noStrike">
                <a:solidFill>
                  <a:srgbClr val="0074A2"/>
                </a:solidFill>
                <a:latin typeface="Poppins"/>
                <a:ea typeface="Poppins"/>
                <a:cs typeface="Poppins"/>
                <a:sym typeface="Poppins"/>
              </a:rPr>
              <a:t>chool</a:t>
            </a:r>
            <a:endParaRPr b="1" i="0" sz="4500" u="none" cap="none" strike="noStrike">
              <a:solidFill>
                <a:schemeClr val="dk1"/>
              </a:solidFill>
              <a:latin typeface="Poppins"/>
              <a:ea typeface="Poppins"/>
              <a:cs typeface="Poppins"/>
              <a:sym typeface="Poppins"/>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g2ebcfe060c8_0_30" title="Chart"/>
          <p:cNvPicPr preferRelativeResize="0"/>
          <p:nvPr/>
        </p:nvPicPr>
        <p:blipFill rotWithShape="1">
          <a:blip r:embed="rId3">
            <a:alphaModFix/>
          </a:blip>
          <a:srcRect b="3921" l="0" r="0" t="4021"/>
          <a:stretch/>
        </p:blipFill>
        <p:spPr>
          <a:xfrm>
            <a:off x="5255725" y="71725"/>
            <a:ext cx="6299775" cy="3585900"/>
          </a:xfrm>
          <a:prstGeom prst="rect">
            <a:avLst/>
          </a:prstGeom>
          <a:noFill/>
          <a:ln>
            <a:noFill/>
          </a:ln>
        </p:spPr>
      </p:pic>
      <p:pic>
        <p:nvPicPr>
          <p:cNvPr id="1015" name="Google Shape;1015;g2ebcfe060c8_0_30" title="Chart"/>
          <p:cNvPicPr preferRelativeResize="0"/>
          <p:nvPr/>
        </p:nvPicPr>
        <p:blipFill rotWithShape="1">
          <a:blip r:embed="rId4">
            <a:alphaModFix/>
          </a:blip>
          <a:srcRect b="0" l="1381" r="4010" t="0"/>
          <a:stretch/>
        </p:blipFill>
        <p:spPr>
          <a:xfrm>
            <a:off x="4631475" y="3681225"/>
            <a:ext cx="7548275" cy="2675400"/>
          </a:xfrm>
          <a:prstGeom prst="rect">
            <a:avLst/>
          </a:prstGeom>
          <a:noFill/>
          <a:ln>
            <a:noFill/>
          </a:ln>
        </p:spPr>
      </p:pic>
      <p:sp>
        <p:nvSpPr>
          <p:cNvPr id="1016" name="Google Shape;1016;g2ebcfe060c8_0_30"/>
          <p:cNvSpPr txBox="1"/>
          <p:nvPr/>
        </p:nvSpPr>
        <p:spPr>
          <a:xfrm>
            <a:off x="8848896" y="6356622"/>
            <a:ext cx="2410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MSDE Report Card</a:t>
            </a:r>
            <a:endParaRPr i="0" sz="1000" u="none" cap="none" strike="noStrike">
              <a:solidFill>
                <a:srgbClr val="000000"/>
              </a:solidFill>
              <a:latin typeface="Poppins"/>
              <a:ea typeface="Poppins"/>
              <a:cs typeface="Poppins"/>
              <a:sym typeface="Poppins"/>
            </a:endParaRPr>
          </a:p>
        </p:txBody>
      </p:sp>
      <p:sp>
        <p:nvSpPr>
          <p:cNvPr id="1017" name="Google Shape;1017;g2ebcfe060c8_0_30"/>
          <p:cNvSpPr txBox="1"/>
          <p:nvPr/>
        </p:nvSpPr>
        <p:spPr>
          <a:xfrm>
            <a:off x="54225" y="4324725"/>
            <a:ext cx="4269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Program Completion of Students with Disabilities</a:t>
            </a:r>
            <a:r>
              <a:rPr lang="en-US" sz="1200">
                <a:latin typeface="Poppins"/>
                <a:ea typeface="Poppins"/>
                <a:cs typeface="Poppins"/>
                <a:sym typeface="Poppins"/>
              </a:rPr>
              <a:t>: The percentage of students with disabilities ages 14 through 21, who graduate or </a:t>
            </a:r>
            <a:r>
              <a:rPr lang="en-US" sz="1200">
                <a:latin typeface="Poppins"/>
                <a:ea typeface="Poppins"/>
                <a:cs typeface="Poppins"/>
                <a:sym typeface="Poppins"/>
              </a:rPr>
              <a:t>complete school. </a:t>
            </a:r>
            <a:r>
              <a:rPr lang="en-US" sz="1200">
                <a:latin typeface="Poppins"/>
                <a:ea typeface="Poppins"/>
                <a:cs typeface="Poppins"/>
                <a:sym typeface="Poppins"/>
              </a:rPr>
              <a:t>High school program completion reflects the percentage of students obtaining diplomas and certificates. This data looks at the percentage of special education program participants and students with current Individualized Education Plans (IEPs) who complete a high school certification or receive a diploma.</a:t>
            </a:r>
            <a:endParaRPr sz="1200">
              <a:latin typeface="Poppins"/>
              <a:ea typeface="Poppins"/>
              <a:cs typeface="Poppins"/>
              <a:sym typeface="Poppins"/>
            </a:endParaRPr>
          </a:p>
        </p:txBody>
      </p:sp>
      <p:sp>
        <p:nvSpPr>
          <p:cNvPr id="1018" name="Google Shape;1018;g2ebcfe060c8_0_30"/>
          <p:cNvSpPr txBox="1"/>
          <p:nvPr/>
        </p:nvSpPr>
        <p:spPr>
          <a:xfrm>
            <a:off x="118125" y="2034488"/>
            <a:ext cx="4141500" cy="2055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6400"/>
              <a:buFont typeface="Arial"/>
              <a:buNone/>
            </a:pPr>
            <a:r>
              <a:rPr b="1" i="0" lang="en-US" sz="4500" u="none" cap="none" strike="noStrike">
                <a:solidFill>
                  <a:srgbClr val="0074A2"/>
                </a:solidFill>
                <a:latin typeface="Poppins"/>
                <a:ea typeface="Poppins"/>
                <a:cs typeface="Poppins"/>
                <a:sym typeface="Poppins"/>
              </a:rPr>
              <a:t>Youth </a:t>
            </a:r>
            <a:r>
              <a:rPr b="1" lang="en-US" sz="4500">
                <a:solidFill>
                  <a:srgbClr val="0074A2"/>
                </a:solidFill>
                <a:latin typeface="Poppins"/>
                <a:ea typeface="Poppins"/>
                <a:cs typeface="Poppins"/>
                <a:sym typeface="Poppins"/>
              </a:rPr>
              <a:t>W</a:t>
            </a:r>
            <a:r>
              <a:rPr b="1" i="0" lang="en-US" sz="4500" u="none" cap="none" strike="noStrike">
                <a:solidFill>
                  <a:srgbClr val="0074A2"/>
                </a:solidFill>
                <a:latin typeface="Poppins"/>
                <a:ea typeface="Poppins"/>
                <a:cs typeface="Poppins"/>
                <a:sym typeface="Poppins"/>
              </a:rPr>
              <a:t>ill </a:t>
            </a:r>
            <a:r>
              <a:rPr b="1" lang="en-US" sz="4500">
                <a:solidFill>
                  <a:srgbClr val="0074A2"/>
                </a:solidFill>
                <a:latin typeface="Poppins"/>
                <a:ea typeface="Poppins"/>
                <a:cs typeface="Poppins"/>
                <a:sym typeface="Poppins"/>
              </a:rPr>
              <a:t>C</a:t>
            </a:r>
            <a:r>
              <a:rPr b="1" i="0" lang="en-US" sz="4500" u="none" cap="none" strike="noStrike">
                <a:solidFill>
                  <a:srgbClr val="0074A2"/>
                </a:solidFill>
                <a:latin typeface="Poppins"/>
                <a:ea typeface="Poppins"/>
                <a:cs typeface="Poppins"/>
                <a:sym typeface="Poppins"/>
              </a:rPr>
              <a:t>omplete </a:t>
            </a:r>
            <a:r>
              <a:rPr b="1" lang="en-US" sz="4500">
                <a:solidFill>
                  <a:srgbClr val="0074A2"/>
                </a:solidFill>
                <a:latin typeface="Poppins"/>
                <a:ea typeface="Poppins"/>
                <a:cs typeface="Poppins"/>
                <a:sym typeface="Poppins"/>
              </a:rPr>
              <a:t>S</a:t>
            </a:r>
            <a:r>
              <a:rPr b="1" i="0" lang="en-US" sz="4500" u="none" cap="none" strike="noStrike">
                <a:solidFill>
                  <a:srgbClr val="0074A2"/>
                </a:solidFill>
                <a:latin typeface="Poppins"/>
                <a:ea typeface="Poppins"/>
                <a:cs typeface="Poppins"/>
                <a:sym typeface="Poppins"/>
              </a:rPr>
              <a:t>chool</a:t>
            </a:r>
            <a:endParaRPr b="1" i="0" sz="4500" u="none" cap="none" strike="noStrike">
              <a:solidFill>
                <a:schemeClr val="dk1"/>
              </a:solidFill>
              <a:latin typeface="Poppins"/>
              <a:ea typeface="Poppins"/>
              <a:cs typeface="Poppins"/>
              <a:sym typeface="Poppin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id="1024" name="Google Shape;1024;g2e64b5c8974_0_47"/>
          <p:cNvPicPr preferRelativeResize="0"/>
          <p:nvPr/>
        </p:nvPicPr>
        <p:blipFill rotWithShape="1">
          <a:blip r:embed="rId3">
            <a:alphaModFix/>
          </a:blip>
          <a:srcRect b="7806" l="0" r="0" t="7798"/>
          <a:stretch/>
        </p:blipFill>
        <p:spPr>
          <a:xfrm>
            <a:off x="0" y="0"/>
            <a:ext cx="12192000" cy="6858002"/>
          </a:xfrm>
          <a:prstGeom prst="rect">
            <a:avLst/>
          </a:prstGeom>
          <a:noFill/>
          <a:ln>
            <a:noFill/>
          </a:ln>
        </p:spPr>
      </p:pic>
      <p:sp>
        <p:nvSpPr>
          <p:cNvPr id="1025" name="Google Shape;1025;g2e64b5c8974_0_47"/>
          <p:cNvSpPr txBox="1"/>
          <p:nvPr>
            <p:ph type="title"/>
          </p:nvPr>
        </p:nvSpPr>
        <p:spPr>
          <a:xfrm>
            <a:off x="0" y="349250"/>
            <a:ext cx="12192000" cy="1809600"/>
          </a:xfrm>
          <a:prstGeom prst="rect">
            <a:avLst/>
          </a:prstGeom>
          <a:solidFill>
            <a:srgbClr val="FFFFFF">
              <a:alpha val="64313"/>
            </a:srgbClr>
          </a:solidFill>
          <a:ln cap="flat" cmpd="sng" w="9525">
            <a:solidFill>
              <a:srgbClr val="0074A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lang="en-US" sz="5400">
                <a:solidFill>
                  <a:srgbClr val="0074A2"/>
                </a:solidFill>
                <a:latin typeface="Poppins"/>
                <a:ea typeface="Poppins"/>
                <a:cs typeface="Poppins"/>
                <a:sym typeface="Poppins"/>
              </a:rPr>
              <a:t>Youth Have Opportunities for Employment or Career Readiness</a:t>
            </a:r>
            <a:endParaRPr b="1" sz="5400">
              <a:solidFill>
                <a:srgbClr val="0074A2"/>
              </a:solidFill>
              <a:latin typeface="Poppins"/>
              <a:ea typeface="Poppins"/>
              <a:cs typeface="Poppins"/>
              <a:sym typeface="Poppins"/>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g2ee2ffef109_0_45"/>
          <p:cNvSpPr txBox="1"/>
          <p:nvPr/>
        </p:nvSpPr>
        <p:spPr>
          <a:xfrm>
            <a:off x="639750" y="1766700"/>
            <a:ext cx="109125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latin typeface="Poppins"/>
                <a:ea typeface="Poppins"/>
                <a:cs typeface="Poppins"/>
                <a:sym typeface="Poppins"/>
              </a:rPr>
              <a:t>There are many pathways to financial stability and professional achievement including college and career.  Ensuring </a:t>
            </a:r>
            <a:r>
              <a:rPr b="1" lang="en-US">
                <a:latin typeface="Poppins"/>
                <a:ea typeface="Poppins"/>
                <a:cs typeface="Poppins"/>
                <a:sym typeface="Poppins"/>
              </a:rPr>
              <a:t>Youth Have Opportunities for Employment or Career Readiness</a:t>
            </a:r>
            <a:r>
              <a:rPr lang="en-US">
                <a:latin typeface="Poppins"/>
                <a:ea typeface="Poppins"/>
                <a:cs typeface="Poppins"/>
                <a:sym typeface="Poppins"/>
              </a:rPr>
              <a:t> provides them with opportunities crucial for their personal and professional development. These experiences allow young people to pursue their interests in real-world settings, develop essential workplace skills, and gain valuable insights into potential career paths.  Early work experiences can also boost confidence, foster financial independence, and help youth build professional networks that may benefit them throughout their careers. </a:t>
            </a:r>
            <a:r>
              <a:rPr lang="en-US">
                <a:latin typeface="Poppins"/>
                <a:ea typeface="Poppins"/>
                <a:cs typeface="Poppins"/>
                <a:sym typeface="Poppins"/>
              </a:rPr>
              <a:t>Providing</a:t>
            </a:r>
            <a:r>
              <a:rPr lang="en-US">
                <a:latin typeface="Poppins"/>
                <a:ea typeface="Poppins"/>
                <a:cs typeface="Poppins"/>
                <a:sym typeface="Poppins"/>
              </a:rPr>
              <a:t> youth with vital job opportunities reduces youth unemployment and contributes to the overall economic growth in our communities. </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0" lvl="0" marL="0" marR="0" rtl="0" algn="l">
              <a:lnSpc>
                <a:spcPct val="100000"/>
              </a:lnSpc>
              <a:spcBef>
                <a:spcPts val="0"/>
              </a:spcBef>
              <a:spcAft>
                <a:spcPts val="0"/>
              </a:spcAft>
              <a:buNone/>
            </a:pPr>
            <a:r>
              <a:rPr lang="en-US">
                <a:latin typeface="Poppins"/>
                <a:ea typeface="Poppins"/>
                <a:cs typeface="Poppins"/>
                <a:sym typeface="Poppins"/>
              </a:rPr>
              <a:t>The employment picture for youth in Calvert County has been improving steadily over the last 5 years: </a:t>
            </a:r>
            <a:br>
              <a:rPr lang="en-US">
                <a:latin typeface="Poppins"/>
                <a:ea typeface="Poppins"/>
                <a:cs typeface="Poppins"/>
                <a:sym typeface="Poppins"/>
              </a:rPr>
            </a:b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The number of disconnected youth (not in school or working) has been slowly decreasing since 2018 (855 in 2018 to 800 in 2021)</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solidFill>
                  <a:schemeClr val="dk1"/>
                </a:solidFill>
                <a:latin typeface="Poppins"/>
                <a:ea typeface="Poppins"/>
                <a:cs typeface="Poppins"/>
                <a:sym typeface="Poppins"/>
              </a:rPr>
              <a:t>While</a:t>
            </a:r>
            <a:r>
              <a:rPr lang="en-US">
                <a:solidFill>
                  <a:schemeClr val="dk1"/>
                </a:solidFill>
                <a:latin typeface="Poppins"/>
                <a:ea typeface="Poppins"/>
                <a:cs typeface="Poppins"/>
                <a:sym typeface="Poppins"/>
              </a:rPr>
              <a:t> teens (16-19-years-old) are more likely to be unemployed compared to their older peers (20-24 years old), overall </a:t>
            </a:r>
            <a:r>
              <a:rPr lang="en-US">
                <a:latin typeface="Poppins"/>
                <a:ea typeface="Poppins"/>
                <a:cs typeface="Poppins"/>
                <a:sym typeface="Poppins"/>
              </a:rPr>
              <a:t>unemployment for youth age 16-19 dropped 10% from 2019 to 2022 and dropped 8% for 20-24-year-olds from 2021 to 2022</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0" lvl="0" marL="0" marR="0" rtl="0" algn="l">
              <a:lnSpc>
                <a:spcPct val="100000"/>
              </a:lnSpc>
              <a:spcBef>
                <a:spcPts val="0"/>
              </a:spcBef>
              <a:spcAft>
                <a:spcPts val="0"/>
              </a:spcAft>
              <a:buNone/>
            </a:pPr>
            <a:r>
              <a:rPr lang="en-US">
                <a:latin typeface="Poppins"/>
                <a:ea typeface="Poppins"/>
                <a:cs typeface="Poppins"/>
                <a:sym typeface="Poppins"/>
              </a:rPr>
              <a:t>These trends </a:t>
            </a:r>
            <a:r>
              <a:rPr lang="en-US">
                <a:solidFill>
                  <a:schemeClr val="dk1"/>
                </a:solidFill>
                <a:latin typeface="Poppins"/>
                <a:ea typeface="Poppins"/>
                <a:cs typeface="Poppins"/>
                <a:sym typeface="Poppins"/>
              </a:rPr>
              <a:t>suggest a growing recognition of the importance of youth in the workforce and effectiveness of initiatives aimed at supporting them to find </a:t>
            </a:r>
            <a:r>
              <a:rPr lang="en-US">
                <a:latin typeface="Poppins"/>
                <a:ea typeface="Poppins"/>
                <a:cs typeface="Poppins"/>
                <a:sym typeface="Poppins"/>
              </a:rPr>
              <a:t>pathways to education or employment. </a:t>
            </a:r>
            <a:endParaRPr>
              <a:latin typeface="Poppins"/>
              <a:ea typeface="Poppins"/>
              <a:cs typeface="Poppins"/>
              <a:sym typeface="Poppins"/>
            </a:endParaRPr>
          </a:p>
        </p:txBody>
      </p:sp>
      <p:sp>
        <p:nvSpPr>
          <p:cNvPr id="1031" name="Google Shape;1031;g2ee2ffef109_0_45"/>
          <p:cNvSpPr txBox="1"/>
          <p:nvPr>
            <p:ph type="title"/>
          </p:nvPr>
        </p:nvSpPr>
        <p:spPr>
          <a:xfrm>
            <a:off x="838200" y="535525"/>
            <a:ext cx="10515600" cy="534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500">
                <a:solidFill>
                  <a:srgbClr val="0074A2"/>
                </a:solidFill>
              </a:rPr>
              <a:t>Why is this important?</a:t>
            </a:r>
            <a:endParaRPr sz="45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
          <p:cNvSpPr txBox="1"/>
          <p:nvPr/>
        </p:nvSpPr>
        <p:spPr>
          <a:xfrm>
            <a:off x="0" y="0"/>
            <a:ext cx="12049200" cy="1632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0B1CA"/>
              </a:buClr>
              <a:buSzPts val="6400"/>
              <a:buFont typeface="Calibri"/>
              <a:buNone/>
            </a:pPr>
            <a:r>
              <a:rPr b="1" lang="en-US" sz="4500">
                <a:solidFill>
                  <a:srgbClr val="0074A2"/>
                </a:solidFill>
                <a:latin typeface="Poppins"/>
                <a:ea typeface="Poppins"/>
                <a:cs typeface="Poppins"/>
                <a:sym typeface="Poppins"/>
              </a:rPr>
              <a:t>Youth </a:t>
            </a:r>
            <a:r>
              <a:rPr b="1" lang="en-US" sz="4500">
                <a:solidFill>
                  <a:srgbClr val="0074A2"/>
                </a:solidFill>
                <a:latin typeface="Poppins"/>
                <a:ea typeface="Poppins"/>
                <a:cs typeface="Poppins"/>
                <a:sym typeface="Poppins"/>
                <a:extLst>
                  <a:ext uri="http://customooxmlschemas.google.com/">
                    <go:slidesCustomData xmlns:go="http://customooxmlschemas.google.com/" textRoundtripDataId="43"/>
                  </a:ext>
                </a:extLst>
              </a:rPr>
              <a:t>Opportunities</a:t>
            </a:r>
            <a:r>
              <a:rPr b="1" lang="en-US" sz="4500">
                <a:solidFill>
                  <a:srgbClr val="0074A2"/>
                </a:solidFill>
                <a:latin typeface="Poppins"/>
                <a:ea typeface="Poppins"/>
                <a:cs typeface="Poppins"/>
                <a:sym typeface="Poppins"/>
              </a:rPr>
              <a:t>:</a:t>
            </a:r>
            <a:endParaRPr b="1" sz="4500">
              <a:solidFill>
                <a:srgbClr val="0074A2"/>
              </a:solidFill>
              <a:latin typeface="Poppins"/>
              <a:ea typeface="Poppins"/>
              <a:cs typeface="Poppins"/>
              <a:sym typeface="Poppins"/>
            </a:endParaRPr>
          </a:p>
          <a:p>
            <a:pPr indent="0" lvl="0" marL="0" rtl="0" algn="ctr">
              <a:spcBef>
                <a:spcPts val="0"/>
              </a:spcBef>
              <a:spcAft>
                <a:spcPts val="0"/>
              </a:spcAft>
              <a:buClr>
                <a:srgbClr val="30B1CA"/>
              </a:buClr>
              <a:buSzPts val="6400"/>
              <a:buFont typeface="Calibri"/>
              <a:buNone/>
            </a:pPr>
            <a:r>
              <a:rPr lang="en-US" sz="2400">
                <a:solidFill>
                  <a:srgbClr val="0074A2"/>
                </a:solidFill>
                <a:latin typeface="Poppins"/>
                <a:ea typeface="Poppins"/>
                <a:cs typeface="Poppins"/>
                <a:sym typeface="Poppins"/>
              </a:rPr>
              <a:t>Not Working and Not in School</a:t>
            </a:r>
            <a:endParaRPr b="1" sz="4800">
              <a:solidFill>
                <a:srgbClr val="0074A2"/>
              </a:solidFill>
              <a:latin typeface="Poppins"/>
              <a:ea typeface="Poppins"/>
              <a:cs typeface="Poppins"/>
              <a:sym typeface="Poppins"/>
            </a:endParaRPr>
          </a:p>
        </p:txBody>
      </p:sp>
      <p:sp>
        <p:nvSpPr>
          <p:cNvPr id="1037" name="Google Shape;1037;p8"/>
          <p:cNvSpPr txBox="1"/>
          <p:nvPr/>
        </p:nvSpPr>
        <p:spPr>
          <a:xfrm>
            <a:off x="8477473" y="6363375"/>
            <a:ext cx="3134100" cy="5541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Opportunity Index &amp; Measure of America</a:t>
            </a:r>
            <a:endParaRPr i="0" sz="1000" u="none" cap="none" strike="noStrike">
              <a:solidFill>
                <a:srgbClr val="000000"/>
              </a:solidFill>
              <a:latin typeface="Poppins"/>
              <a:ea typeface="Poppins"/>
              <a:cs typeface="Poppins"/>
              <a:sym typeface="Poppins"/>
            </a:endParaRPr>
          </a:p>
          <a:p>
            <a:pPr indent="0" lvl="0" marL="0" rtl="0" algn="r">
              <a:spcBef>
                <a:spcPts val="0"/>
              </a:spcBef>
              <a:spcAft>
                <a:spcPts val="0"/>
              </a:spcAft>
              <a:buClr>
                <a:schemeClr val="dk1"/>
              </a:buClr>
              <a:buSzPts val="1000"/>
              <a:buFont typeface="Arial"/>
              <a:buNone/>
            </a:pPr>
            <a:r>
              <a:rPr lang="en-US" sz="1000">
                <a:solidFill>
                  <a:schemeClr val="dk1"/>
                </a:solidFill>
                <a:latin typeface="Poppins"/>
                <a:ea typeface="Poppins"/>
                <a:cs typeface="Poppins"/>
                <a:sym typeface="Poppins"/>
              </a:rPr>
              <a:t>*2020 data excluded due to COVID</a:t>
            </a:r>
            <a:endParaRPr sz="1000">
              <a:solidFill>
                <a:schemeClr val="dk1"/>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 </a:t>
            </a:r>
            <a:endParaRPr i="0" sz="1000" u="none" cap="none" strike="noStrike">
              <a:solidFill>
                <a:srgbClr val="000000"/>
              </a:solidFill>
              <a:latin typeface="Poppins"/>
              <a:ea typeface="Poppins"/>
              <a:cs typeface="Poppins"/>
              <a:sym typeface="Poppins"/>
            </a:endParaRPr>
          </a:p>
        </p:txBody>
      </p:sp>
      <p:pic>
        <p:nvPicPr>
          <p:cNvPr id="1038" name="Google Shape;1038;p8" title="Chart"/>
          <p:cNvPicPr preferRelativeResize="0"/>
          <p:nvPr/>
        </p:nvPicPr>
        <p:blipFill rotWithShape="1">
          <a:blip r:embed="rId3">
            <a:alphaModFix/>
          </a:blip>
          <a:srcRect b="0" l="0" r="0" t="0"/>
          <a:stretch/>
        </p:blipFill>
        <p:spPr>
          <a:xfrm>
            <a:off x="2086874" y="1436800"/>
            <a:ext cx="7875450" cy="4869696"/>
          </a:xfrm>
          <a:prstGeom prst="rect">
            <a:avLst/>
          </a:prstGeom>
          <a:noFill/>
          <a:ln>
            <a:noFill/>
          </a:ln>
        </p:spPr>
      </p:pic>
      <p:sp>
        <p:nvSpPr>
          <p:cNvPr id="1039" name="Google Shape;1039;p8"/>
          <p:cNvSpPr txBox="1"/>
          <p:nvPr/>
        </p:nvSpPr>
        <p:spPr>
          <a:xfrm>
            <a:off x="1954425" y="6247638"/>
            <a:ext cx="4246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Youth Employment</a:t>
            </a:r>
            <a:r>
              <a:rPr lang="en-US" sz="1200">
                <a:latin typeface="Poppins"/>
                <a:ea typeface="Poppins"/>
                <a:cs typeface="Poppins"/>
                <a:sym typeface="Poppins"/>
              </a:rPr>
              <a:t>: The percentage of young adults ages 16 through 24 who are in the labor force</a:t>
            </a:r>
            <a:endParaRPr sz="1200">
              <a:latin typeface="Poppins"/>
              <a:ea typeface="Poppins"/>
              <a:cs typeface="Poppins"/>
              <a:sym typeface="Poppins"/>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g2ebcfe060c8_1_11"/>
          <p:cNvSpPr txBox="1"/>
          <p:nvPr/>
        </p:nvSpPr>
        <p:spPr>
          <a:xfrm>
            <a:off x="123000" y="145625"/>
            <a:ext cx="11946000" cy="957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Youth </a:t>
            </a: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44"/>
                  </a:ext>
                </a:extLst>
              </a:rPr>
              <a:t>Opportunities</a:t>
            </a:r>
            <a:r>
              <a:rPr b="1" i="0" lang="en-US" sz="4500" u="none" cap="none" strike="noStrike">
                <a:solidFill>
                  <a:srgbClr val="0074A2"/>
                </a:solidFill>
                <a:latin typeface="Poppins"/>
                <a:ea typeface="Poppins"/>
                <a:cs typeface="Poppins"/>
                <a:sym typeface="Poppins"/>
              </a:rPr>
              <a:t>: </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Employment</a:t>
            </a:r>
            <a:endParaRPr i="0" sz="2400" u="none" cap="none" strike="noStrike">
              <a:solidFill>
                <a:srgbClr val="000000"/>
              </a:solidFill>
              <a:latin typeface="Poppins"/>
              <a:ea typeface="Poppins"/>
              <a:cs typeface="Poppins"/>
              <a:sym typeface="Poppins"/>
            </a:endParaRPr>
          </a:p>
        </p:txBody>
      </p:sp>
      <p:pic>
        <p:nvPicPr>
          <p:cNvPr id="1045" name="Google Shape;1045;g2ebcfe060c8_1_11" title="Chart"/>
          <p:cNvPicPr preferRelativeResize="0"/>
          <p:nvPr/>
        </p:nvPicPr>
        <p:blipFill rotWithShape="1">
          <a:blip r:embed="rId3">
            <a:alphaModFix/>
          </a:blip>
          <a:srcRect b="0" l="0" r="0" t="0"/>
          <a:stretch/>
        </p:blipFill>
        <p:spPr>
          <a:xfrm>
            <a:off x="34325" y="1582625"/>
            <a:ext cx="6084375" cy="3736824"/>
          </a:xfrm>
          <a:prstGeom prst="rect">
            <a:avLst/>
          </a:prstGeom>
          <a:noFill/>
          <a:ln>
            <a:noFill/>
          </a:ln>
        </p:spPr>
      </p:pic>
      <p:sp>
        <p:nvSpPr>
          <p:cNvPr id="1046" name="Google Shape;1046;g2ebcfe060c8_1_11"/>
          <p:cNvSpPr txBox="1"/>
          <p:nvPr/>
        </p:nvSpPr>
        <p:spPr>
          <a:xfrm>
            <a:off x="7641676" y="6429625"/>
            <a:ext cx="39378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lang="en-US" sz="1000">
                <a:latin typeface="Poppins"/>
                <a:ea typeface="Poppins"/>
                <a:cs typeface="Poppins"/>
                <a:sym typeface="Poppins"/>
              </a:rPr>
              <a:t>The United States Census - American Community Survey</a:t>
            </a:r>
            <a:endParaRPr i="0" sz="1000" u="none" cap="none" strike="noStrike">
              <a:solidFill>
                <a:srgbClr val="000000"/>
              </a:solidFill>
              <a:latin typeface="Poppins"/>
              <a:ea typeface="Poppins"/>
              <a:cs typeface="Poppins"/>
              <a:sym typeface="Poppins"/>
            </a:endParaRPr>
          </a:p>
        </p:txBody>
      </p:sp>
      <p:sp>
        <p:nvSpPr>
          <p:cNvPr id="1047" name="Google Shape;1047;g2ebcfe060c8_1_11"/>
          <p:cNvSpPr txBox="1"/>
          <p:nvPr/>
        </p:nvSpPr>
        <p:spPr>
          <a:xfrm>
            <a:off x="1189550" y="6352675"/>
            <a:ext cx="4191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*No data from 2020 due to lack of reporting during COVID Pandemic</a:t>
            </a:r>
            <a:endParaRPr i="0" sz="1000" u="none" cap="none" strike="noStrike">
              <a:solidFill>
                <a:srgbClr val="000000"/>
              </a:solidFill>
              <a:latin typeface="Poppins"/>
              <a:ea typeface="Poppins"/>
              <a:cs typeface="Poppins"/>
              <a:sym typeface="Poppins"/>
            </a:endParaRPr>
          </a:p>
        </p:txBody>
      </p:sp>
      <p:pic>
        <p:nvPicPr>
          <p:cNvPr id="1048" name="Google Shape;1048;g2ebcfe060c8_1_11" title="Chart"/>
          <p:cNvPicPr preferRelativeResize="0"/>
          <p:nvPr/>
        </p:nvPicPr>
        <p:blipFill rotWithShape="1">
          <a:blip r:embed="rId4">
            <a:alphaModFix/>
          </a:blip>
          <a:srcRect b="0" l="0" r="0" t="0"/>
          <a:stretch/>
        </p:blipFill>
        <p:spPr>
          <a:xfrm>
            <a:off x="6118700" y="1541018"/>
            <a:ext cx="6084373" cy="377595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g2ecbeb43cc2_0_14"/>
          <p:cNvPicPr preferRelativeResize="0"/>
          <p:nvPr/>
        </p:nvPicPr>
        <p:blipFill rotWithShape="1">
          <a:blip r:embed="rId3">
            <a:alphaModFix/>
          </a:blip>
          <a:srcRect b="7813" l="0" r="0" t="7812"/>
          <a:stretch/>
        </p:blipFill>
        <p:spPr>
          <a:xfrm>
            <a:off x="0" y="0"/>
            <a:ext cx="12192000" cy="6858002"/>
          </a:xfrm>
          <a:prstGeom prst="rect">
            <a:avLst/>
          </a:prstGeom>
          <a:noFill/>
          <a:ln>
            <a:noFill/>
          </a:ln>
        </p:spPr>
      </p:pic>
      <p:sp>
        <p:nvSpPr>
          <p:cNvPr id="1055" name="Google Shape;1055;g2ecbeb43cc2_0_14"/>
          <p:cNvSpPr txBox="1"/>
          <p:nvPr>
            <p:ph type="title"/>
          </p:nvPr>
        </p:nvSpPr>
        <p:spPr>
          <a:xfrm>
            <a:off x="0" y="4445000"/>
            <a:ext cx="12192000" cy="1703700"/>
          </a:xfrm>
          <a:prstGeom prst="rect">
            <a:avLst/>
          </a:prstGeom>
          <a:solidFill>
            <a:srgbClr val="FFFFFF">
              <a:alpha val="64313"/>
            </a:srgbClr>
          </a:solidFill>
          <a:ln cap="flat" cmpd="sng" w="9525">
            <a:solidFill>
              <a:srgbClr val="0074A2"/>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33333"/>
              <a:buNone/>
            </a:pPr>
            <a:r>
              <a:rPr b="1" lang="en-US" sz="6000">
                <a:solidFill>
                  <a:srgbClr val="0074A2"/>
                </a:solidFill>
                <a:latin typeface="Poppins"/>
                <a:ea typeface="Poppins"/>
                <a:cs typeface="Poppins"/>
                <a:sym typeface="Poppins"/>
              </a:rPr>
              <a:t>	Communities are Safe for Children, Youth and Families</a:t>
            </a:r>
            <a:endParaRPr b="1" sz="6000">
              <a:solidFill>
                <a:srgbClr val="0074A2"/>
              </a:solidFill>
              <a:latin typeface="Poppins"/>
              <a:ea typeface="Poppins"/>
              <a:cs typeface="Poppins"/>
              <a:sym typeface="Poppins"/>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g2ee2ffef109_0_50"/>
          <p:cNvSpPr txBox="1"/>
          <p:nvPr/>
        </p:nvSpPr>
        <p:spPr>
          <a:xfrm>
            <a:off x="744300" y="1120200"/>
            <a:ext cx="10703400" cy="526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a:latin typeface="Poppins"/>
                <a:ea typeface="Poppins"/>
                <a:cs typeface="Poppins"/>
                <a:sym typeface="Poppins"/>
              </a:rPr>
              <a:t>Communities that are Safe for Children, Youth, and Families </a:t>
            </a:r>
            <a:r>
              <a:rPr lang="en-US">
                <a:latin typeface="Poppins"/>
                <a:ea typeface="Poppins"/>
                <a:cs typeface="Poppins"/>
                <a:sym typeface="Poppins"/>
              </a:rPr>
              <a:t>create an environment where everyone can thrive. When children and youth feel secure, they're more likely to explore, learn, and demonstrate hope for their future.. Safe communities foster social connections, allowing families to build supportive networks and engage more fully in community life.  Communities where children, youth and families feel safe have lower crime rates, better public health outcomes, and increased property values, benefiting the entire community. Ultimately, investing in community safety enhances the overall quality of life for all residents.</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0" lvl="0" marL="0" marR="0" rtl="0" algn="l">
              <a:lnSpc>
                <a:spcPct val="100000"/>
              </a:lnSpc>
              <a:spcBef>
                <a:spcPts val="0"/>
              </a:spcBef>
              <a:spcAft>
                <a:spcPts val="0"/>
              </a:spcAft>
              <a:buNone/>
            </a:pPr>
            <a:r>
              <a:rPr lang="en-US">
                <a:latin typeface="Poppins"/>
                <a:ea typeface="Poppins"/>
                <a:cs typeface="Poppins"/>
                <a:sym typeface="Poppins"/>
              </a:rPr>
              <a:t>In Calvert County, crime-related data revealed:</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Juvenile offenders are most likely to be white males between the ages of 15 - 17</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More than half of juvenile offenses </a:t>
            </a:r>
            <a:r>
              <a:rPr lang="en-US">
                <a:latin typeface="Poppins"/>
                <a:ea typeface="Poppins"/>
                <a:cs typeface="Poppins"/>
                <a:sym typeface="Poppins"/>
              </a:rPr>
              <a:t>stem from p</a:t>
            </a:r>
            <a:r>
              <a:rPr lang="en-US">
                <a:latin typeface="Poppins"/>
                <a:ea typeface="Poppins"/>
                <a:cs typeface="Poppins"/>
                <a:sym typeface="Poppins"/>
              </a:rPr>
              <a:t>ossession of marijuana and misdemeanor assault </a:t>
            </a:r>
            <a:endParaRPr>
              <a:latin typeface="Poppins"/>
              <a:ea typeface="Poppins"/>
              <a:cs typeface="Poppins"/>
              <a:sym typeface="Poppins"/>
            </a:endParaRPr>
          </a:p>
          <a:p>
            <a:pPr indent="-317500" lvl="0" marL="457200" rtl="0" algn="l">
              <a:spcBef>
                <a:spcPts val="0"/>
              </a:spcBef>
              <a:spcAft>
                <a:spcPts val="0"/>
              </a:spcAft>
              <a:buSzPts val="1400"/>
              <a:buFont typeface="Poppins"/>
              <a:buChar char="●"/>
            </a:pPr>
            <a:r>
              <a:rPr lang="en-US">
                <a:latin typeface="Poppins"/>
                <a:ea typeface="Poppins"/>
                <a:cs typeface="Poppins"/>
                <a:sym typeface="Poppins"/>
              </a:rPr>
              <a:t>With a the exception of a small decline in 2021, Calvert County has seen an increase violent crimes year over year since 2018 </a:t>
            </a:r>
            <a:endParaRPr>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a:latin typeface="Poppins"/>
              <a:ea typeface="Poppins"/>
              <a:cs typeface="Poppins"/>
              <a:sym typeface="Poppins"/>
            </a:endParaRPr>
          </a:p>
          <a:p>
            <a:pPr indent="0" lvl="0" marL="0" rtl="0" algn="l">
              <a:spcBef>
                <a:spcPts val="0"/>
              </a:spcBef>
              <a:spcAft>
                <a:spcPts val="0"/>
              </a:spcAft>
              <a:buNone/>
            </a:pPr>
            <a:r>
              <a:rPr lang="en-US">
                <a:latin typeface="Poppins"/>
                <a:ea typeface="Poppins"/>
                <a:cs typeface="Poppins"/>
                <a:sym typeface="Poppins"/>
              </a:rPr>
              <a:t>Youth engaged with the criminal justice system or using substances before adulthood can negatively affect their future, </a:t>
            </a:r>
            <a:r>
              <a:rPr lang="en-US">
                <a:solidFill>
                  <a:schemeClr val="dk1"/>
                </a:solidFill>
                <a:latin typeface="Poppins"/>
                <a:ea typeface="Poppins"/>
                <a:cs typeface="Poppins"/>
                <a:sym typeface="Poppins"/>
              </a:rPr>
              <a:t>often leading to more </a:t>
            </a:r>
            <a:r>
              <a:rPr lang="en-US">
                <a:solidFill>
                  <a:schemeClr val="dk1"/>
                </a:solidFill>
                <a:latin typeface="Poppins"/>
                <a:ea typeface="Poppins"/>
                <a:cs typeface="Poppins"/>
                <a:sym typeface="Poppins"/>
              </a:rPr>
              <a:t>serious offenses and harsher consequences. The impact on families, schools, and the broader community is equally significant, straining relationships and resources and eroding community safety. </a:t>
            </a:r>
            <a:endParaRPr>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US">
                <a:latin typeface="Poppins"/>
                <a:ea typeface="Poppins"/>
                <a:cs typeface="Poppins"/>
                <a:sym typeface="Poppins"/>
              </a:rPr>
              <a:t>The data raises some critical questions about existing underlying social and economic factors that may be contributing to these trends and the effectiveness of current support systems for youth and the broader community. Addressing these challenges will require a coordinated effort from everyone in our community, focusing on prevention, early intervention, and comprehensive support for at-risk youth. By closing the gap and providing more support to our young people, Calvert County has the opportunity to create a safer, more promising future for all residents.</a:t>
            </a:r>
            <a:endParaRPr>
              <a:latin typeface="Poppins"/>
              <a:ea typeface="Poppins"/>
              <a:cs typeface="Poppins"/>
              <a:sym typeface="Poppins"/>
            </a:endParaRPr>
          </a:p>
          <a:p>
            <a:pPr indent="0" lvl="0" marL="0" marR="0" rtl="0" algn="l">
              <a:lnSpc>
                <a:spcPct val="100000"/>
              </a:lnSpc>
              <a:spcBef>
                <a:spcPts val="0"/>
              </a:spcBef>
              <a:spcAft>
                <a:spcPts val="0"/>
              </a:spcAft>
              <a:buNone/>
            </a:pPr>
            <a:r>
              <a:t/>
            </a:r>
            <a:endParaRPr>
              <a:latin typeface="Calibri"/>
              <a:ea typeface="Calibri"/>
              <a:cs typeface="Calibri"/>
              <a:sym typeface="Calibri"/>
            </a:endParaRPr>
          </a:p>
        </p:txBody>
      </p:sp>
      <p:sp>
        <p:nvSpPr>
          <p:cNvPr id="1061" name="Google Shape;1061;g2ee2ffef109_0_50"/>
          <p:cNvSpPr txBox="1"/>
          <p:nvPr>
            <p:ph type="title"/>
          </p:nvPr>
        </p:nvSpPr>
        <p:spPr>
          <a:xfrm>
            <a:off x="838200" y="122275"/>
            <a:ext cx="10515600" cy="840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500">
                <a:solidFill>
                  <a:srgbClr val="0074A2"/>
                </a:solidFill>
              </a:rPr>
              <a:t>Why is this important?</a:t>
            </a:r>
            <a:endParaRPr sz="45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g2ec1b9c2139_0_9"/>
          <p:cNvSpPr txBox="1"/>
          <p:nvPr/>
        </p:nvSpPr>
        <p:spPr>
          <a:xfrm>
            <a:off x="72900" y="90100"/>
            <a:ext cx="12046200" cy="900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Safe Communities: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Child Maltreatment</a:t>
            </a:r>
            <a:endParaRPr i="0" sz="2400" u="none" cap="none" strike="noStrike">
              <a:solidFill>
                <a:srgbClr val="0074A2"/>
              </a:solidFill>
              <a:latin typeface="Poppins"/>
              <a:ea typeface="Poppins"/>
              <a:cs typeface="Poppins"/>
              <a:sym typeface="Poppins"/>
            </a:endParaRPr>
          </a:p>
        </p:txBody>
      </p:sp>
      <p:pic>
        <p:nvPicPr>
          <p:cNvPr id="1067" name="Google Shape;1067;g2ec1b9c2139_0_9" title="Chart"/>
          <p:cNvPicPr preferRelativeResize="0"/>
          <p:nvPr/>
        </p:nvPicPr>
        <p:blipFill rotWithShape="1">
          <a:blip r:embed="rId3">
            <a:alphaModFix/>
          </a:blip>
          <a:srcRect b="0" l="0" r="0" t="0"/>
          <a:stretch/>
        </p:blipFill>
        <p:spPr>
          <a:xfrm>
            <a:off x="2020251" y="1116350"/>
            <a:ext cx="8037435" cy="4969799"/>
          </a:xfrm>
          <a:prstGeom prst="rect">
            <a:avLst/>
          </a:prstGeom>
          <a:noFill/>
          <a:ln>
            <a:noFill/>
          </a:ln>
        </p:spPr>
      </p:pic>
      <p:sp>
        <p:nvSpPr>
          <p:cNvPr id="1068" name="Google Shape;1068;g2ec1b9c2139_0_9"/>
          <p:cNvSpPr txBox="1"/>
          <p:nvPr/>
        </p:nvSpPr>
        <p:spPr>
          <a:xfrm>
            <a:off x="7871424" y="6495950"/>
            <a:ext cx="36696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MD Department of Human Services</a:t>
            </a:r>
            <a:endParaRPr i="0" sz="1000" u="none" cap="none" strike="noStrike">
              <a:solidFill>
                <a:srgbClr val="000000"/>
              </a:solidFill>
              <a:latin typeface="Poppins"/>
              <a:ea typeface="Poppins"/>
              <a:cs typeface="Poppins"/>
              <a:sym typeface="Poppins"/>
            </a:endParaRPr>
          </a:p>
        </p:txBody>
      </p:sp>
      <p:sp>
        <p:nvSpPr>
          <p:cNvPr id="1069" name="Google Shape;1069;g2ec1b9c2139_0_9"/>
          <p:cNvSpPr txBox="1"/>
          <p:nvPr/>
        </p:nvSpPr>
        <p:spPr>
          <a:xfrm>
            <a:off x="1057975" y="6086150"/>
            <a:ext cx="7195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Child Maltreatment</a:t>
            </a:r>
            <a:r>
              <a:rPr lang="en-US" sz="1200">
                <a:latin typeface="Poppins"/>
                <a:ea typeface="Poppins"/>
                <a:cs typeface="Poppins"/>
                <a:sym typeface="Poppins"/>
              </a:rPr>
              <a:t>: Child Protective Services (CPS) investigations are ruled “indicated” where credible evidence is not satisfactorily refuted, or “unsubstantiated” where insufficient evidence is found to support a finding as either indicated or ruled out.</a:t>
            </a:r>
            <a:endParaRPr sz="1200">
              <a:latin typeface="Poppins"/>
              <a:ea typeface="Poppins"/>
              <a:cs typeface="Poppins"/>
              <a:sym typeface="Poppins"/>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g2edf616ee8e_0_19"/>
          <p:cNvSpPr txBox="1"/>
          <p:nvPr/>
        </p:nvSpPr>
        <p:spPr>
          <a:xfrm>
            <a:off x="72900" y="166600"/>
            <a:ext cx="12046200" cy="112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Safe Communities: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Children in Care of the Department of Social Services</a:t>
            </a:r>
            <a:endParaRPr i="0" sz="2400" u="none" cap="none" strike="noStrike">
              <a:solidFill>
                <a:srgbClr val="0074A2"/>
              </a:solidFill>
              <a:latin typeface="Poppins"/>
              <a:ea typeface="Poppins"/>
              <a:cs typeface="Poppins"/>
              <a:sym typeface="Poppins"/>
            </a:endParaRPr>
          </a:p>
        </p:txBody>
      </p:sp>
      <p:pic>
        <p:nvPicPr>
          <p:cNvPr id="1075" name="Google Shape;1075;g2edf616ee8e_0_19" title="Chart"/>
          <p:cNvPicPr preferRelativeResize="0"/>
          <p:nvPr/>
        </p:nvPicPr>
        <p:blipFill rotWithShape="1">
          <a:blip r:embed="rId3">
            <a:alphaModFix/>
          </a:blip>
          <a:srcRect b="0" l="0" r="0" t="0"/>
          <a:stretch/>
        </p:blipFill>
        <p:spPr>
          <a:xfrm>
            <a:off x="6139400" y="1886474"/>
            <a:ext cx="5903502" cy="3765038"/>
          </a:xfrm>
          <a:prstGeom prst="rect">
            <a:avLst/>
          </a:prstGeom>
          <a:noFill/>
          <a:ln>
            <a:noFill/>
          </a:ln>
        </p:spPr>
      </p:pic>
      <p:pic>
        <p:nvPicPr>
          <p:cNvPr id="1076" name="Google Shape;1076;g2edf616ee8e_0_19" title="Chart"/>
          <p:cNvPicPr preferRelativeResize="0"/>
          <p:nvPr/>
        </p:nvPicPr>
        <p:blipFill rotWithShape="1">
          <a:blip r:embed="rId4">
            <a:alphaModFix/>
          </a:blip>
          <a:srcRect b="0" l="0" r="0" t="0"/>
          <a:stretch/>
        </p:blipFill>
        <p:spPr>
          <a:xfrm>
            <a:off x="72900" y="2142900"/>
            <a:ext cx="6208875" cy="3839151"/>
          </a:xfrm>
          <a:prstGeom prst="rect">
            <a:avLst/>
          </a:prstGeom>
          <a:noFill/>
          <a:ln>
            <a:noFill/>
          </a:ln>
        </p:spPr>
      </p:pic>
      <p:sp>
        <p:nvSpPr>
          <p:cNvPr id="1077" name="Google Shape;1077;g2edf616ee8e_0_19"/>
          <p:cNvSpPr txBox="1"/>
          <p:nvPr/>
        </p:nvSpPr>
        <p:spPr>
          <a:xfrm>
            <a:off x="7871424" y="6398775"/>
            <a:ext cx="36696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MD Department of Human Services</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g2f0d78b0129_0_258"/>
          <p:cNvSpPr/>
          <p:nvPr/>
        </p:nvSpPr>
        <p:spPr>
          <a:xfrm>
            <a:off x="100" y="153850"/>
            <a:ext cx="12192000" cy="457200"/>
          </a:xfrm>
          <a:prstGeom prst="rect">
            <a:avLst/>
          </a:prstGeom>
          <a:solidFill>
            <a:srgbClr val="1F8EBD"/>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2F2EE"/>
              </a:buClr>
              <a:buSzPts val="1900"/>
              <a:buFont typeface="Arial"/>
              <a:buNone/>
            </a:pPr>
            <a:r>
              <a:rPr b="1" lang="en-US" sz="2100">
                <a:solidFill>
                  <a:schemeClr val="lt1"/>
                </a:solidFill>
                <a:uFill>
                  <a:noFill/>
                </a:uFill>
                <a:latin typeface="Poppins"/>
                <a:ea typeface="Poppins"/>
                <a:cs typeface="Poppins"/>
                <a:sym typeface="Poppins"/>
                <a:hlinkClick action="ppaction://hlinksldjump" r:id="rId3">
                  <a:extLst>
                    <a:ext uri="{A12FA001-AC4F-418D-AE19-62706E023703}">
                      <ahyp:hlinkClr val="tx"/>
                    </a:ext>
                  </a:extLst>
                </a:hlinkClick>
              </a:rPr>
              <a:t>Who</a:t>
            </a:r>
            <a:r>
              <a:rPr b="1" lang="en-US" sz="2100">
                <a:solidFill>
                  <a:schemeClr val="lt1"/>
                </a:solidFill>
                <a:latin typeface="Poppins"/>
                <a:ea typeface="Poppins"/>
                <a:cs typeface="Poppins"/>
                <a:sym typeface="Poppins"/>
              </a:rPr>
              <a:t> We Heard </a:t>
            </a:r>
            <a:r>
              <a:rPr b="1" lang="en-US" sz="2100">
                <a:solidFill>
                  <a:schemeClr val="lt1"/>
                </a:solidFill>
                <a:latin typeface="Poppins"/>
                <a:ea typeface="Poppins"/>
                <a:cs typeface="Poppins"/>
                <a:sym typeface="Poppins"/>
                <a:extLst>
                  <a:ext uri="http://customooxmlschemas.google.com/">
                    <go:slidesCustomData xmlns:go="http://customooxmlschemas.google.com/" textRoundtripDataId="3"/>
                  </a:ext>
                </a:extLst>
              </a:rPr>
              <a:t>From</a:t>
            </a:r>
            <a:r>
              <a:rPr lang="en-US" sz="1600">
                <a:solidFill>
                  <a:schemeClr val="lt1"/>
                </a:solidFill>
                <a:latin typeface="Poppins"/>
                <a:ea typeface="Poppins"/>
                <a:cs typeface="Poppins"/>
                <a:sym typeface="Poppins"/>
              </a:rPr>
              <a:t> - 149 Total</a:t>
            </a:r>
            <a:endParaRPr sz="1600">
              <a:solidFill>
                <a:srgbClr val="F2F2EE"/>
              </a:solidFill>
            </a:endParaRPr>
          </a:p>
        </p:txBody>
      </p:sp>
      <p:graphicFrame>
        <p:nvGraphicFramePr>
          <p:cNvPr id="344" name="Google Shape;344;g2f0d78b0129_0_258"/>
          <p:cNvGraphicFramePr/>
          <p:nvPr/>
        </p:nvGraphicFramePr>
        <p:xfrm>
          <a:off x="203298" y="736773"/>
          <a:ext cx="3000000" cy="3000000"/>
        </p:xfrm>
        <a:graphic>
          <a:graphicData uri="http://schemas.openxmlformats.org/drawingml/2006/table">
            <a:tbl>
              <a:tblPr>
                <a:noFill/>
                <a:tableStyleId>{75F1ECDF-09B4-4671-A168-4BE8218B1C68}</a:tableStyleId>
              </a:tblPr>
              <a:tblGrid>
                <a:gridCol w="3279700"/>
                <a:gridCol w="1003600"/>
              </a:tblGrid>
              <a:tr h="482875">
                <a:tc gridSpan="2">
                  <a:txBody>
                    <a:bodyPr/>
                    <a:lstStyle/>
                    <a:p>
                      <a:pPr indent="0" lvl="0" marL="0" marR="0" rtl="0" algn="ctr">
                        <a:lnSpc>
                          <a:spcPct val="100000"/>
                        </a:lnSpc>
                        <a:spcBef>
                          <a:spcPts val="0"/>
                        </a:spcBef>
                        <a:spcAft>
                          <a:spcPts val="0"/>
                        </a:spcAft>
                        <a:buClr>
                          <a:srgbClr val="000000"/>
                        </a:buClr>
                        <a:buSzPts val="1700"/>
                        <a:buFont typeface="Arial"/>
                        <a:buNone/>
                      </a:pPr>
                      <a:r>
                        <a:rPr b="1" lang="en-US" sz="1500">
                          <a:solidFill>
                            <a:srgbClr val="FFFFFF"/>
                          </a:solidFill>
                          <a:latin typeface="Poppins"/>
                          <a:ea typeface="Poppins"/>
                          <a:cs typeface="Poppins"/>
                          <a:sym typeface="Poppins"/>
                        </a:rPr>
                        <a:t>Community</a:t>
                      </a:r>
                      <a:r>
                        <a:rPr b="1" lang="en-US" sz="1500" u="none" cap="none" strike="noStrike">
                          <a:solidFill>
                            <a:srgbClr val="FFFFFF"/>
                          </a:solidFill>
                          <a:latin typeface="Poppins"/>
                          <a:ea typeface="Poppins"/>
                          <a:cs typeface="Poppins"/>
                          <a:sym typeface="Poppins"/>
                        </a:rPr>
                        <a:t> Survey</a:t>
                      </a:r>
                      <a:r>
                        <a:rPr b="1" lang="en-US" sz="1500">
                          <a:solidFill>
                            <a:srgbClr val="FFFFFF"/>
                          </a:solidFill>
                          <a:latin typeface="Poppins"/>
                          <a:ea typeface="Poppins"/>
                          <a:cs typeface="Poppins"/>
                          <a:sym typeface="Poppins"/>
                        </a:rPr>
                        <a:t> </a:t>
                      </a:r>
                      <a:r>
                        <a:rPr b="1" lang="en-US" sz="1500" u="none" cap="none" strike="noStrike">
                          <a:solidFill>
                            <a:srgbClr val="FFFFFF"/>
                          </a:solidFill>
                          <a:latin typeface="Poppins"/>
                          <a:ea typeface="Poppins"/>
                          <a:cs typeface="Poppins"/>
                          <a:sym typeface="Poppins"/>
                        </a:rPr>
                        <a:t>(</a:t>
                      </a:r>
                      <a:r>
                        <a:rPr b="1" lang="en-US" sz="1500">
                          <a:solidFill>
                            <a:srgbClr val="FFFFFF"/>
                          </a:solidFill>
                          <a:latin typeface="Poppins"/>
                          <a:ea typeface="Poppins"/>
                          <a:cs typeface="Poppins"/>
                          <a:sym typeface="Poppins"/>
                        </a:rPr>
                        <a:t>102 </a:t>
                      </a:r>
                      <a:r>
                        <a:rPr b="1" lang="en-US" sz="1500" u="none" cap="none" strike="noStrike">
                          <a:solidFill>
                            <a:srgbClr val="FFFFFF"/>
                          </a:solidFill>
                          <a:latin typeface="Poppins"/>
                          <a:ea typeface="Poppins"/>
                          <a:cs typeface="Poppins"/>
                          <a:sym typeface="Poppins"/>
                        </a:rPr>
                        <a:t> Respondents - </a:t>
                      </a:r>
                      <a:r>
                        <a:rPr b="1" lang="en-US" sz="1500">
                          <a:solidFill>
                            <a:srgbClr val="FFFFFF"/>
                          </a:solidFill>
                          <a:latin typeface="Poppins"/>
                          <a:ea typeface="Poppins"/>
                          <a:cs typeface="Poppins"/>
                          <a:sym typeface="Poppins"/>
                          <a:extLst>
                            <a:ext uri="http://customooxmlschemas.google.com/">
                              <go:slidesCustomData xmlns:go="http://customooxmlschemas.google.com/" textRoundtripDataId="4"/>
                            </a:ext>
                          </a:extLst>
                        </a:rPr>
                        <a:t>respondents were able to select all that applied</a:t>
                      </a:r>
                      <a:r>
                        <a:rPr b="1" lang="en-US" sz="1500" u="none" cap="none" strike="noStrike">
                          <a:solidFill>
                            <a:srgbClr val="FFFFFF"/>
                          </a:solidFill>
                          <a:latin typeface="Poppins"/>
                          <a:ea typeface="Poppins"/>
                          <a:cs typeface="Poppins"/>
                          <a:sym typeface="Poppins"/>
                          <a:extLst>
                            <a:ext uri="http://customooxmlschemas.google.com/">
                              <go:slidesCustomData xmlns:go="http://customooxmlschemas.google.com/" textRoundtripDataId="5"/>
                            </a:ext>
                          </a:extLst>
                        </a:rPr>
                        <a:t>)</a:t>
                      </a:r>
                      <a:endParaRPr b="1" sz="1500" u="none" cap="none" strike="noStrike">
                        <a:solidFill>
                          <a:srgbClr val="FFFFFF"/>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F8EBD"/>
                    </a:solidFill>
                  </a:tcPr>
                </a:tc>
                <a:tc hMerge="1"/>
              </a:tr>
              <a:tr h="4694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extLst>
                            <a:ext uri="http://customooxmlschemas.google.com/">
                              <go:slidesCustomData xmlns:go="http://customooxmlschemas.google.com/" textRoundtripDataId="6"/>
                            </a:ext>
                          </a:extLst>
                        </a:rPr>
                        <a:t>Parent or Caregiver</a:t>
                      </a:r>
                      <a:r>
                        <a:rPr lang="en-US" sz="1600">
                          <a:latin typeface="Poppins"/>
                          <a:ea typeface="Poppins"/>
                          <a:cs typeface="Poppins"/>
                          <a:sym typeface="Poppins"/>
                        </a:rPr>
                        <a:t> (25%)</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sz="1600">
                          <a:latin typeface="Poppins"/>
                          <a:ea typeface="Poppins"/>
                          <a:cs typeface="Poppins"/>
                          <a:sym typeface="Poppins"/>
                        </a:rPr>
                        <a:t>40</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2CC"/>
                    </a:solidFill>
                  </a:tcPr>
                </a:tc>
              </a:tr>
              <a:tr h="4694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Community Partner (16%)</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26</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69400">
                <a:tc>
                  <a:txBody>
                    <a:bodyPr/>
                    <a:lstStyle/>
                    <a:p>
                      <a:pPr indent="0" lvl="0" marL="0" rtl="0" algn="ctr">
                        <a:spcBef>
                          <a:spcPts val="0"/>
                        </a:spcBef>
                        <a:spcAft>
                          <a:spcPts val="0"/>
                        </a:spcAft>
                        <a:buClr>
                          <a:schemeClr val="dk1"/>
                        </a:buClr>
                        <a:buSzPts val="1700"/>
                        <a:buFont typeface="Arial"/>
                        <a:buNone/>
                      </a:pPr>
                      <a:r>
                        <a:rPr lang="en-US" sz="1600">
                          <a:solidFill>
                            <a:schemeClr val="dk1"/>
                          </a:solidFill>
                          <a:latin typeface="Poppins"/>
                          <a:ea typeface="Poppins"/>
                          <a:cs typeface="Poppins"/>
                          <a:sym typeface="Poppins"/>
                        </a:rPr>
                        <a:t>Community Member (14%)</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23</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531675">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Government Agency Partner </a:t>
                      </a:r>
                      <a:r>
                        <a:rPr lang="en-US" sz="1600">
                          <a:solidFill>
                            <a:schemeClr val="dk1"/>
                          </a:solidFill>
                          <a:latin typeface="Poppins"/>
                          <a:ea typeface="Poppins"/>
                          <a:cs typeface="Poppins"/>
                          <a:sym typeface="Poppins"/>
                        </a:rPr>
                        <a:t>(11%)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18</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48475">
                <a:tc>
                  <a:txBody>
                    <a:bodyPr/>
                    <a:lstStyle/>
                    <a:p>
                      <a:pPr indent="0" lvl="0" marL="0" rtl="0" algn="ctr">
                        <a:spcBef>
                          <a:spcPts val="0"/>
                        </a:spcBef>
                        <a:spcAft>
                          <a:spcPts val="0"/>
                        </a:spcAft>
                        <a:buClr>
                          <a:schemeClr val="dk1"/>
                        </a:buClr>
                        <a:buSzPts val="1700"/>
                        <a:buFont typeface="Arial"/>
                        <a:buNone/>
                      </a:pPr>
                      <a:r>
                        <a:rPr lang="en-US" sz="1600">
                          <a:solidFill>
                            <a:schemeClr val="dk1"/>
                          </a:solidFill>
                          <a:latin typeface="Poppins"/>
                          <a:ea typeface="Poppins"/>
                          <a:cs typeface="Poppins"/>
                          <a:sym typeface="Poppins"/>
                        </a:rPr>
                        <a:t>Nonprofit (9%)</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15</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20500">
                <a:tc>
                  <a:txBody>
                    <a:bodyPr/>
                    <a:lstStyle/>
                    <a:p>
                      <a:pPr indent="0" lvl="0" marL="0" rtl="0" algn="ctr">
                        <a:spcBef>
                          <a:spcPts val="0"/>
                        </a:spcBef>
                        <a:spcAft>
                          <a:spcPts val="0"/>
                        </a:spcAft>
                        <a:buClr>
                          <a:schemeClr val="dk1"/>
                        </a:buClr>
                        <a:buSzPts val="1500"/>
                        <a:buFont typeface="Arial"/>
                        <a:buNone/>
                      </a:pPr>
                      <a:r>
                        <a:rPr lang="en-US" sz="1600">
                          <a:solidFill>
                            <a:schemeClr val="dk1"/>
                          </a:solidFill>
                          <a:latin typeface="Poppins"/>
                          <a:ea typeface="Poppins"/>
                          <a:cs typeface="Poppins"/>
                          <a:sym typeface="Poppins"/>
                        </a:rPr>
                        <a:t>Child Care Provider (8%)</a:t>
                      </a:r>
                      <a:endParaRPr sz="1600">
                        <a:solidFill>
                          <a:schemeClr val="dk1"/>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13</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r>
              <a:tr h="531675">
                <a:tc>
                  <a:txBody>
                    <a:bodyPr/>
                    <a:lstStyle/>
                    <a:p>
                      <a:pPr indent="0" lvl="0" marL="0" marR="0" rtl="0" algn="ctr">
                        <a:lnSpc>
                          <a:spcPct val="100000"/>
                        </a:lnSpc>
                        <a:spcBef>
                          <a:spcPts val="0"/>
                        </a:spcBef>
                        <a:spcAft>
                          <a:spcPts val="0"/>
                        </a:spcAft>
                        <a:buClr>
                          <a:srgbClr val="000000"/>
                        </a:buClr>
                        <a:buSzPts val="1700"/>
                        <a:buFont typeface="Arial"/>
                        <a:buNone/>
                      </a:pPr>
                      <a:r>
                        <a:rPr lang="en-US" sz="1600">
                          <a:latin typeface="Poppins"/>
                          <a:ea typeface="Poppins"/>
                          <a:cs typeface="Poppins"/>
                          <a:sym typeface="Poppins"/>
                        </a:rPr>
                        <a:t>Teacher/School Administrator </a:t>
                      </a:r>
                      <a:r>
                        <a:rPr lang="en-US" sz="1600">
                          <a:solidFill>
                            <a:schemeClr val="dk1"/>
                          </a:solidFill>
                          <a:latin typeface="Poppins"/>
                          <a:ea typeface="Poppins"/>
                          <a:cs typeface="Poppins"/>
                          <a:sym typeface="Poppins"/>
                        </a:rPr>
                        <a:t>(8%)</a:t>
                      </a:r>
                      <a:endParaRPr sz="1600" u="none" cap="none" strike="noStrike">
                        <a:solidFill>
                          <a:schemeClr val="dk1"/>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12</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205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Community Advocate </a:t>
                      </a:r>
                      <a:r>
                        <a:rPr lang="en-US" sz="1600">
                          <a:solidFill>
                            <a:schemeClr val="dk1"/>
                          </a:solidFill>
                          <a:latin typeface="Poppins"/>
                          <a:ea typeface="Poppins"/>
                          <a:cs typeface="Poppins"/>
                          <a:sym typeface="Poppins"/>
                        </a:rPr>
                        <a:t>(4%)</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6</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1018900">
                <a:tc>
                  <a:txBody>
                    <a:bodyPr/>
                    <a:lstStyle/>
                    <a:p>
                      <a:pPr indent="0" lvl="0" marL="0" marR="0" rtl="0" algn="ctr">
                        <a:lnSpc>
                          <a:spcPct val="100000"/>
                        </a:lnSpc>
                        <a:spcBef>
                          <a:spcPts val="0"/>
                        </a:spcBef>
                        <a:spcAft>
                          <a:spcPts val="0"/>
                        </a:spcAft>
                        <a:buClr>
                          <a:srgbClr val="000000"/>
                        </a:buClr>
                        <a:buSzPts val="1700"/>
                        <a:buFont typeface="Arial"/>
                        <a:buNone/>
                      </a:pPr>
                      <a:r>
                        <a:rPr lang="en-US" sz="1600" u="none" cap="none" strike="noStrike">
                          <a:latin typeface="Poppins"/>
                          <a:ea typeface="Poppins"/>
                          <a:cs typeface="Poppins"/>
                          <a:sym typeface="Poppins"/>
                        </a:rPr>
                        <a:t>Other (Library, Board Member, Healthcare Provider/Physician, Social </a:t>
                      </a:r>
                      <a:r>
                        <a:rPr lang="en-US" sz="1600">
                          <a:latin typeface="Poppins"/>
                          <a:ea typeface="Poppins"/>
                          <a:cs typeface="Poppins"/>
                          <a:sym typeface="Poppins"/>
                        </a:rPr>
                        <a:t>Worker) </a:t>
                      </a:r>
                      <a:r>
                        <a:rPr lang="en-US" sz="1600">
                          <a:solidFill>
                            <a:schemeClr val="dk1"/>
                          </a:solidFill>
                          <a:latin typeface="Poppins"/>
                          <a:ea typeface="Poppins"/>
                          <a:cs typeface="Poppins"/>
                          <a:sym typeface="Poppins"/>
                        </a:rPr>
                        <a:t>(4%)</a:t>
                      </a:r>
                      <a:endParaRPr sz="16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700"/>
                        <a:buFont typeface="Arial"/>
                        <a:buNone/>
                      </a:pPr>
                      <a:r>
                        <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700"/>
                        <a:buFont typeface="Arial"/>
                        <a:buNone/>
                      </a:pPr>
                      <a:r>
                        <a:rPr lang="en-US" sz="1600">
                          <a:latin typeface="Poppins"/>
                          <a:ea typeface="Poppins"/>
                          <a:cs typeface="Poppins"/>
                          <a:sym typeface="Poppins"/>
                        </a:rPr>
                        <a:t>6</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bl>
          </a:graphicData>
        </a:graphic>
      </p:graphicFrame>
      <p:graphicFrame>
        <p:nvGraphicFramePr>
          <p:cNvPr id="345" name="Google Shape;345;g2f0d78b0129_0_258"/>
          <p:cNvGraphicFramePr/>
          <p:nvPr/>
        </p:nvGraphicFramePr>
        <p:xfrm>
          <a:off x="4675965" y="2445807"/>
          <a:ext cx="3000000" cy="3000000"/>
        </p:xfrm>
        <a:graphic>
          <a:graphicData uri="http://schemas.openxmlformats.org/drawingml/2006/table">
            <a:tbl>
              <a:tblPr>
                <a:noFill/>
                <a:tableStyleId>{75F1ECDF-09B4-4671-A168-4BE8218B1C68}</a:tableStyleId>
              </a:tblPr>
              <a:tblGrid>
                <a:gridCol w="2750025"/>
                <a:gridCol w="841575"/>
              </a:tblGrid>
              <a:tr h="532300">
                <a:tc gridSpan="2">
                  <a:txBody>
                    <a:bodyPr/>
                    <a:lstStyle/>
                    <a:p>
                      <a:pPr indent="0" lvl="0" marL="0" marR="0" rtl="0" algn="ctr">
                        <a:lnSpc>
                          <a:spcPct val="100000"/>
                        </a:lnSpc>
                        <a:spcBef>
                          <a:spcPts val="0"/>
                        </a:spcBef>
                        <a:spcAft>
                          <a:spcPts val="0"/>
                        </a:spcAft>
                        <a:buClr>
                          <a:srgbClr val="000000"/>
                        </a:buClr>
                        <a:buSzPts val="1700"/>
                        <a:buFont typeface="Arial"/>
                        <a:buNone/>
                      </a:pPr>
                      <a:r>
                        <a:rPr b="1" lang="en-US" sz="1500">
                          <a:solidFill>
                            <a:srgbClr val="FFFFFF"/>
                          </a:solidFill>
                          <a:latin typeface="Poppins"/>
                          <a:ea typeface="Poppins"/>
                          <a:cs typeface="Poppins"/>
                          <a:sym typeface="Poppins"/>
                        </a:rPr>
                        <a:t>Key Informants (9 Interviewees)</a:t>
                      </a:r>
                      <a:endParaRPr b="1" sz="1500" u="none" cap="none" strike="noStrike">
                        <a:solidFill>
                          <a:srgbClr val="FFFFFF"/>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3C47D"/>
                    </a:solidFill>
                  </a:tcPr>
                </a:tc>
                <a:tc hMerge="1"/>
              </a:tr>
              <a:tr h="4694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Sheriff’s Office</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r>
              <a:tr h="469400">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Youth Centers</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69400">
                <a:tc>
                  <a:txBody>
                    <a:bodyPr/>
                    <a:lstStyle/>
                    <a:p>
                      <a:pPr indent="0" lvl="0" marL="0" rtl="0" algn="ctr">
                        <a:spcBef>
                          <a:spcPts val="0"/>
                        </a:spcBef>
                        <a:spcAft>
                          <a:spcPts val="0"/>
                        </a:spcAft>
                        <a:buClr>
                          <a:schemeClr val="dk1"/>
                        </a:buClr>
                        <a:buSzPts val="1700"/>
                        <a:buFont typeface="Arial"/>
                        <a:buNone/>
                      </a:pPr>
                      <a:r>
                        <a:rPr lang="en-US" sz="1600">
                          <a:latin typeface="Poppins"/>
                          <a:ea typeface="Poppins"/>
                          <a:cs typeface="Poppins"/>
                          <a:sym typeface="Poppins"/>
                        </a:rPr>
                        <a:t>Public Schools (DSS)</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531675">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DJS</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48475">
                <a:tc>
                  <a:txBody>
                    <a:bodyPr/>
                    <a:lstStyle/>
                    <a:p>
                      <a:pPr indent="0" lvl="0" marL="0" rtl="0" algn="ctr">
                        <a:spcBef>
                          <a:spcPts val="0"/>
                        </a:spcBef>
                        <a:spcAft>
                          <a:spcPts val="0"/>
                        </a:spcAft>
                        <a:buClr>
                          <a:schemeClr val="dk1"/>
                        </a:buClr>
                        <a:buSzPts val="1700"/>
                        <a:buFont typeface="Arial"/>
                        <a:buNone/>
                      </a:pPr>
                      <a:r>
                        <a:rPr lang="en-US" sz="1600">
                          <a:latin typeface="Poppins"/>
                          <a:ea typeface="Poppins"/>
                          <a:cs typeface="Poppins"/>
                          <a:sym typeface="Poppins"/>
                        </a:rPr>
                        <a:t>LBHA</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48475">
                <a:tc>
                  <a:txBody>
                    <a:bodyPr/>
                    <a:lstStyle/>
                    <a:p>
                      <a:pPr indent="0" lvl="0" marL="0" rtl="0" algn="ctr">
                        <a:spcBef>
                          <a:spcPts val="0"/>
                        </a:spcBef>
                        <a:spcAft>
                          <a:spcPts val="0"/>
                        </a:spcAft>
                        <a:buNone/>
                      </a:pPr>
                      <a:r>
                        <a:rPr lang="en-US" sz="1600">
                          <a:latin typeface="Poppins"/>
                          <a:ea typeface="Poppins"/>
                          <a:cs typeface="Poppins"/>
                          <a:sym typeface="Poppins"/>
                        </a:rPr>
                        <a:t>CCFN - Open Table</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448475">
                <a:tc>
                  <a:txBody>
                    <a:bodyPr/>
                    <a:lstStyle/>
                    <a:p>
                      <a:pPr indent="0" lvl="0" marL="0" rtl="0" algn="ctr">
                        <a:spcBef>
                          <a:spcPts val="0"/>
                        </a:spcBef>
                        <a:spcAft>
                          <a:spcPts val="0"/>
                        </a:spcAft>
                        <a:buNone/>
                      </a:pPr>
                      <a:r>
                        <a:rPr lang="en-US" sz="1600">
                          <a:latin typeface="Poppins"/>
                          <a:ea typeface="Poppins"/>
                          <a:cs typeface="Poppins"/>
                          <a:sym typeface="Poppins"/>
                        </a:rPr>
                        <a:t>Community Activist</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bl>
          </a:graphicData>
        </a:graphic>
      </p:graphicFrame>
      <p:graphicFrame>
        <p:nvGraphicFramePr>
          <p:cNvPr id="346" name="Google Shape;346;g2f0d78b0129_0_258"/>
          <p:cNvGraphicFramePr/>
          <p:nvPr/>
        </p:nvGraphicFramePr>
        <p:xfrm>
          <a:off x="8456932" y="4779440"/>
          <a:ext cx="3000000" cy="3000000"/>
        </p:xfrm>
        <a:graphic>
          <a:graphicData uri="http://schemas.openxmlformats.org/drawingml/2006/table">
            <a:tbl>
              <a:tblPr>
                <a:noFill/>
                <a:tableStyleId>{75F1ECDF-09B4-4671-A168-4BE8218B1C68}</a:tableStyleId>
              </a:tblPr>
              <a:tblGrid>
                <a:gridCol w="2750025"/>
                <a:gridCol w="841575"/>
              </a:tblGrid>
              <a:tr h="482875">
                <a:tc gridSpan="2">
                  <a:txBody>
                    <a:bodyPr/>
                    <a:lstStyle/>
                    <a:p>
                      <a:pPr indent="0" lvl="0" marL="0" marR="0" rtl="0" algn="ctr">
                        <a:lnSpc>
                          <a:spcPct val="100000"/>
                        </a:lnSpc>
                        <a:spcBef>
                          <a:spcPts val="0"/>
                        </a:spcBef>
                        <a:spcAft>
                          <a:spcPts val="0"/>
                        </a:spcAft>
                        <a:buClr>
                          <a:srgbClr val="000000"/>
                        </a:buClr>
                        <a:buSzPts val="1700"/>
                        <a:buFont typeface="Arial"/>
                        <a:buNone/>
                      </a:pPr>
                      <a:r>
                        <a:rPr b="1" lang="en-US" sz="1500">
                          <a:solidFill>
                            <a:srgbClr val="FFFFFF"/>
                          </a:solidFill>
                          <a:latin typeface="Poppins"/>
                          <a:ea typeface="Poppins"/>
                          <a:cs typeface="Poppins"/>
                          <a:sym typeface="Poppins"/>
                        </a:rPr>
                        <a:t>Focus Groups (2 Groups - 38 people)</a:t>
                      </a:r>
                      <a:endParaRPr b="1" sz="1500" u="none" cap="none" strike="noStrike">
                        <a:solidFill>
                          <a:srgbClr val="FFFFFF"/>
                        </a:solidFill>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2"/>
                    </a:solidFill>
                  </a:tcPr>
                </a:tc>
                <a:tc hMerge="1"/>
              </a:tr>
              <a:tr h="469400">
                <a:tc>
                  <a:txBody>
                    <a:bodyPr/>
                    <a:lstStyle/>
                    <a:p>
                      <a:pPr indent="0" lvl="0" marL="0" rtl="0" algn="ctr">
                        <a:spcBef>
                          <a:spcPts val="0"/>
                        </a:spcBef>
                        <a:spcAft>
                          <a:spcPts val="0"/>
                        </a:spcAft>
                        <a:buClr>
                          <a:schemeClr val="dk1"/>
                        </a:buClr>
                        <a:buSzPts val="1700"/>
                        <a:buFont typeface="Arial"/>
                        <a:buNone/>
                      </a:pPr>
                      <a:r>
                        <a:rPr lang="en-US" sz="1600">
                          <a:latin typeface="Poppins"/>
                          <a:ea typeface="Poppins"/>
                          <a:cs typeface="Poppins"/>
                          <a:sym typeface="Poppins"/>
                        </a:rPr>
                        <a:t>IAC</a:t>
                      </a:r>
                      <a:endParaRPr sz="1600" u="none" cap="none" strike="noStrike">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26</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r h="531675">
                <a:tc>
                  <a:txBody>
                    <a:bodyPr/>
                    <a:lstStyle/>
                    <a:p>
                      <a:pPr indent="0" lvl="0" marL="0" marR="0" rtl="0" algn="ctr">
                        <a:lnSpc>
                          <a:spcPct val="100000"/>
                        </a:lnSpc>
                        <a:spcBef>
                          <a:spcPts val="0"/>
                        </a:spcBef>
                        <a:spcAft>
                          <a:spcPts val="0"/>
                        </a:spcAft>
                        <a:buNone/>
                      </a:pPr>
                      <a:r>
                        <a:rPr lang="en-US" sz="1600">
                          <a:latin typeface="Poppins"/>
                          <a:ea typeface="Poppins"/>
                          <a:cs typeface="Poppins"/>
                          <a:sym typeface="Poppins"/>
                        </a:rPr>
                        <a:t>Youth</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US" sz="1600">
                          <a:latin typeface="Poppins"/>
                          <a:ea typeface="Poppins"/>
                          <a:cs typeface="Poppins"/>
                          <a:sym typeface="Poppins"/>
                        </a:rPr>
                        <a:t>12</a:t>
                      </a:r>
                      <a:endParaRPr sz="1600">
                        <a:latin typeface="Poppins"/>
                        <a:ea typeface="Poppins"/>
                        <a:cs typeface="Poppins"/>
                        <a:sym typeface="Poppins"/>
                      </a:endParaRPr>
                    </a:p>
                  </a:txBody>
                  <a:tcPr marT="25975" marB="25975" marR="45475" marL="45475" anchor="ctr">
                    <a:lnL cap="flat" cmpd="sng" w="12675">
                      <a:solidFill>
                        <a:srgbClr val="FFFFFF"/>
                      </a:solidFill>
                      <a:prstDash val="solid"/>
                      <a:round/>
                      <a:headEnd len="sm" w="sm" type="none"/>
                      <a:tailEnd len="sm" w="sm" type="none"/>
                    </a:lnL>
                    <a:lnR cap="flat" cmpd="sng" w="12675">
                      <a:solidFill>
                        <a:srgbClr val="FFFFFF"/>
                      </a:solidFill>
                      <a:prstDash val="solid"/>
                      <a:round/>
                      <a:headEnd len="sm" w="sm" type="none"/>
                      <a:tailEnd len="sm" w="sm" type="none"/>
                    </a:lnR>
                    <a:lnT cap="flat" cmpd="sng" w="12675">
                      <a:solidFill>
                        <a:srgbClr val="FFFFFF"/>
                      </a:solidFill>
                      <a:prstDash val="solid"/>
                      <a:round/>
                      <a:headEnd len="sm" w="sm" type="none"/>
                      <a:tailEnd len="sm" w="sm" type="none"/>
                    </a:lnT>
                    <a:lnB cap="flat" cmpd="sng" w="12675">
                      <a:solidFill>
                        <a:srgbClr val="FFFFFF"/>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2"/>
          <p:cNvSpPr txBox="1"/>
          <p:nvPr/>
        </p:nvSpPr>
        <p:spPr>
          <a:xfrm>
            <a:off x="0" y="-76200"/>
            <a:ext cx="12046200" cy="1219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Safe </a:t>
            </a:r>
            <a:r>
              <a:rPr b="1" i="0" lang="en-US" sz="45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45"/>
                  </a:ext>
                </a:extLst>
              </a:rPr>
              <a:t>Communities</a:t>
            </a:r>
            <a:r>
              <a:rPr b="1" i="0" lang="en-US" sz="4500" u="none" cap="none" strike="noStrike">
                <a:solidFill>
                  <a:srgbClr val="0074A2"/>
                </a:solidFill>
                <a:latin typeface="Poppins"/>
                <a:ea typeface="Poppins"/>
                <a:cs typeface="Poppins"/>
                <a:sym typeface="Poppins"/>
              </a:rPr>
              <a:t>:</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Out of Home Placements</a:t>
            </a:r>
            <a:endParaRPr i="0" sz="2400" u="none" cap="none" strike="noStrike">
              <a:solidFill>
                <a:srgbClr val="000000"/>
              </a:solidFill>
              <a:latin typeface="Poppins"/>
              <a:ea typeface="Poppins"/>
              <a:cs typeface="Poppins"/>
              <a:sym typeface="Poppins"/>
            </a:endParaRPr>
          </a:p>
        </p:txBody>
      </p:sp>
      <p:pic>
        <p:nvPicPr>
          <p:cNvPr id="1083" name="Google Shape;1083;p12" title="Chart"/>
          <p:cNvPicPr preferRelativeResize="0"/>
          <p:nvPr/>
        </p:nvPicPr>
        <p:blipFill rotWithShape="1">
          <a:blip r:embed="rId3">
            <a:alphaModFix/>
          </a:blip>
          <a:srcRect b="0" l="0" r="0" t="0"/>
          <a:stretch/>
        </p:blipFill>
        <p:spPr>
          <a:xfrm>
            <a:off x="1781658" y="1066800"/>
            <a:ext cx="8482882" cy="5259600"/>
          </a:xfrm>
          <a:prstGeom prst="rect">
            <a:avLst/>
          </a:prstGeom>
          <a:noFill/>
          <a:ln>
            <a:noFill/>
          </a:ln>
        </p:spPr>
      </p:pic>
      <p:sp>
        <p:nvSpPr>
          <p:cNvPr id="1084" name="Google Shape;1084;p12"/>
          <p:cNvSpPr txBox="1"/>
          <p:nvPr/>
        </p:nvSpPr>
        <p:spPr>
          <a:xfrm>
            <a:off x="9040100" y="6398775"/>
            <a:ext cx="25008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Governor’s Office of Crime Prevention and Policy</a:t>
            </a:r>
            <a:endParaRPr i="0" sz="1000" u="none" cap="none" strike="noStrike">
              <a:solidFill>
                <a:srgbClr val="000000"/>
              </a:solidFill>
              <a:latin typeface="Poppins"/>
              <a:ea typeface="Poppins"/>
              <a:cs typeface="Poppins"/>
              <a:sym typeface="Poppins"/>
            </a:endParaRPr>
          </a:p>
        </p:txBody>
      </p:sp>
      <p:sp>
        <p:nvSpPr>
          <p:cNvPr id="1085" name="Google Shape;1085;p12"/>
          <p:cNvSpPr txBox="1"/>
          <p:nvPr/>
        </p:nvSpPr>
        <p:spPr>
          <a:xfrm>
            <a:off x="1233300" y="6290700"/>
            <a:ext cx="798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Out of Home Placements (OOH)</a:t>
            </a:r>
            <a:r>
              <a:rPr lang="en-US" sz="1200">
                <a:latin typeface="Poppins"/>
                <a:ea typeface="Poppins"/>
                <a:cs typeface="Poppins"/>
                <a:sym typeface="Poppins"/>
              </a:rPr>
              <a:t>: The number of out-of-home placements that occur per 1,000 children in the population.</a:t>
            </a:r>
            <a:endParaRPr sz="1200">
              <a:latin typeface="Poppins"/>
              <a:ea typeface="Poppins"/>
              <a:cs typeface="Poppins"/>
              <a:sym typeface="Poppins"/>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g2ec1b9c2139_0_60"/>
          <p:cNvSpPr txBox="1"/>
          <p:nvPr/>
        </p:nvSpPr>
        <p:spPr>
          <a:xfrm>
            <a:off x="0" y="0"/>
            <a:ext cx="12192000" cy="1191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Safe Communities: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Child Maltreatment</a:t>
            </a:r>
            <a:endParaRPr i="0" sz="2400" u="none" cap="none" strike="noStrike">
              <a:solidFill>
                <a:srgbClr val="0074A2"/>
              </a:solidFill>
              <a:latin typeface="Poppins"/>
              <a:ea typeface="Poppins"/>
              <a:cs typeface="Poppins"/>
              <a:sym typeface="Poppins"/>
            </a:endParaRPr>
          </a:p>
        </p:txBody>
      </p:sp>
      <p:pic>
        <p:nvPicPr>
          <p:cNvPr id="1091" name="Google Shape;1091;g2ec1b9c2139_0_60" title="Chart"/>
          <p:cNvPicPr preferRelativeResize="0"/>
          <p:nvPr/>
        </p:nvPicPr>
        <p:blipFill rotWithShape="1">
          <a:blip r:embed="rId3">
            <a:alphaModFix/>
          </a:blip>
          <a:srcRect b="0" l="0" r="0" t="0"/>
          <a:stretch/>
        </p:blipFill>
        <p:spPr>
          <a:xfrm>
            <a:off x="702989" y="1132776"/>
            <a:ext cx="10786025" cy="5196899"/>
          </a:xfrm>
          <a:prstGeom prst="rect">
            <a:avLst/>
          </a:prstGeom>
          <a:noFill/>
          <a:ln>
            <a:noFill/>
          </a:ln>
        </p:spPr>
      </p:pic>
      <p:sp>
        <p:nvSpPr>
          <p:cNvPr id="1092" name="Google Shape;1092;g2ec1b9c2139_0_60"/>
          <p:cNvSpPr txBox="1"/>
          <p:nvPr/>
        </p:nvSpPr>
        <p:spPr>
          <a:xfrm>
            <a:off x="9078521" y="6452672"/>
            <a:ext cx="2410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2021-2022 YRBS Report</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pic>
        <p:nvPicPr>
          <p:cNvPr id="1097" name="Google Shape;1097;g2ec1b9c2139_0_43" title="Chart"/>
          <p:cNvPicPr preferRelativeResize="0"/>
          <p:nvPr/>
        </p:nvPicPr>
        <p:blipFill rotWithShape="1">
          <a:blip r:embed="rId3">
            <a:alphaModFix/>
          </a:blip>
          <a:srcRect b="0" l="0" r="1448" t="0"/>
          <a:stretch/>
        </p:blipFill>
        <p:spPr>
          <a:xfrm>
            <a:off x="4513163" y="3123300"/>
            <a:ext cx="7134001" cy="3395375"/>
          </a:xfrm>
          <a:prstGeom prst="rect">
            <a:avLst/>
          </a:prstGeom>
          <a:noFill/>
          <a:ln>
            <a:noFill/>
          </a:ln>
        </p:spPr>
      </p:pic>
      <p:sp>
        <p:nvSpPr>
          <p:cNvPr id="1098" name="Google Shape;1098;g2ec1b9c2139_0_43"/>
          <p:cNvSpPr txBox="1"/>
          <p:nvPr/>
        </p:nvSpPr>
        <p:spPr>
          <a:xfrm>
            <a:off x="0" y="1867300"/>
            <a:ext cx="43266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400" u="none" cap="none" strike="noStrike">
                <a:solidFill>
                  <a:srgbClr val="0074A2"/>
                </a:solidFill>
                <a:latin typeface="Poppins"/>
                <a:ea typeface="Poppins"/>
                <a:cs typeface="Poppins"/>
                <a:sym typeface="Poppins"/>
              </a:rPr>
              <a:t>Safe Communities:</a:t>
            </a:r>
            <a:endParaRPr b="1" i="0" sz="44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Child Maltreatment, con’t.</a:t>
            </a:r>
            <a:endParaRPr i="0" sz="2400" u="none" cap="none" strike="noStrike">
              <a:solidFill>
                <a:srgbClr val="0074A2"/>
              </a:solidFill>
              <a:latin typeface="Poppins"/>
              <a:ea typeface="Poppins"/>
              <a:cs typeface="Poppins"/>
              <a:sym typeface="Poppins"/>
            </a:endParaRPr>
          </a:p>
        </p:txBody>
      </p:sp>
      <p:sp>
        <p:nvSpPr>
          <p:cNvPr id="1099" name="Google Shape;1099;g2ec1b9c2139_0_43"/>
          <p:cNvSpPr txBox="1"/>
          <p:nvPr/>
        </p:nvSpPr>
        <p:spPr>
          <a:xfrm>
            <a:off x="114646" y="172347"/>
            <a:ext cx="24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2021-2022 YRBS Report</a:t>
            </a:r>
            <a:endParaRPr i="0" sz="1000" u="none" cap="none" strike="noStrike">
              <a:solidFill>
                <a:srgbClr val="000000"/>
              </a:solidFill>
              <a:latin typeface="Poppins"/>
              <a:ea typeface="Poppins"/>
              <a:cs typeface="Poppins"/>
              <a:sym typeface="Poppins"/>
            </a:endParaRPr>
          </a:p>
        </p:txBody>
      </p:sp>
      <p:pic>
        <p:nvPicPr>
          <p:cNvPr id="1100" name="Google Shape;1100;g2ec1b9c2139_0_43" title="Chart"/>
          <p:cNvPicPr preferRelativeResize="0"/>
          <p:nvPr/>
        </p:nvPicPr>
        <p:blipFill rotWithShape="1">
          <a:blip r:embed="rId4">
            <a:alphaModFix/>
          </a:blip>
          <a:srcRect b="3846" l="0" r="0" t="0"/>
          <a:stretch/>
        </p:blipFill>
        <p:spPr>
          <a:xfrm>
            <a:off x="4516900" y="0"/>
            <a:ext cx="7126513" cy="312330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g2f0d78b0129_0_14"/>
          <p:cNvSpPr txBox="1"/>
          <p:nvPr/>
        </p:nvSpPr>
        <p:spPr>
          <a:xfrm>
            <a:off x="72900" y="228600"/>
            <a:ext cx="12046200" cy="906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Safe Communities: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Child Maltreatment</a:t>
            </a:r>
            <a:endParaRPr i="0" sz="2400" u="none" cap="none" strike="noStrike">
              <a:solidFill>
                <a:srgbClr val="0074A2"/>
              </a:solidFill>
              <a:latin typeface="Poppins"/>
              <a:ea typeface="Poppins"/>
              <a:cs typeface="Poppins"/>
              <a:sym typeface="Poppins"/>
            </a:endParaRPr>
          </a:p>
        </p:txBody>
      </p:sp>
      <p:pic>
        <p:nvPicPr>
          <p:cNvPr id="1106" name="Google Shape;1106;g2f0d78b0129_0_14" title="Chart"/>
          <p:cNvPicPr preferRelativeResize="0"/>
          <p:nvPr/>
        </p:nvPicPr>
        <p:blipFill rotWithShape="1">
          <a:blip r:embed="rId3">
            <a:alphaModFix/>
          </a:blip>
          <a:srcRect b="0" l="0" r="0" t="0"/>
          <a:stretch/>
        </p:blipFill>
        <p:spPr>
          <a:xfrm>
            <a:off x="1209963" y="1259275"/>
            <a:ext cx="9772076" cy="5418299"/>
          </a:xfrm>
          <a:prstGeom prst="rect">
            <a:avLst/>
          </a:prstGeom>
          <a:noFill/>
          <a:ln>
            <a:noFill/>
          </a:ln>
        </p:spPr>
      </p:pic>
      <p:sp>
        <p:nvSpPr>
          <p:cNvPr id="1107" name="Google Shape;1107;g2f0d78b0129_0_14"/>
          <p:cNvSpPr txBox="1"/>
          <p:nvPr/>
        </p:nvSpPr>
        <p:spPr>
          <a:xfrm>
            <a:off x="9210771" y="6557472"/>
            <a:ext cx="24105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2021-2022 YRBS Report</a:t>
            </a:r>
            <a:endParaRPr i="0" sz="1000" u="none" cap="none" strike="noStrike">
              <a:solidFill>
                <a:srgbClr val="000000"/>
              </a:solidFill>
              <a:latin typeface="Poppins"/>
              <a:ea typeface="Poppins"/>
              <a:cs typeface="Poppins"/>
              <a:sym typeface="Poppins"/>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pic>
        <p:nvPicPr>
          <p:cNvPr id="1112" name="Google Shape;1112;g2ec1b9c2139_0_68" title="Chart"/>
          <p:cNvPicPr preferRelativeResize="0"/>
          <p:nvPr/>
        </p:nvPicPr>
        <p:blipFill rotWithShape="1">
          <a:blip r:embed="rId3">
            <a:alphaModFix/>
          </a:blip>
          <a:srcRect b="0" l="1671" r="0" t="0"/>
          <a:stretch/>
        </p:blipFill>
        <p:spPr>
          <a:xfrm>
            <a:off x="4459850" y="1130525"/>
            <a:ext cx="7732149" cy="4862374"/>
          </a:xfrm>
          <a:prstGeom prst="rect">
            <a:avLst/>
          </a:prstGeom>
          <a:noFill/>
          <a:ln>
            <a:noFill/>
          </a:ln>
        </p:spPr>
      </p:pic>
      <p:sp>
        <p:nvSpPr>
          <p:cNvPr id="1113" name="Google Shape;1113;g2ec1b9c2139_0_68"/>
          <p:cNvSpPr txBox="1"/>
          <p:nvPr/>
        </p:nvSpPr>
        <p:spPr>
          <a:xfrm>
            <a:off x="5353550" y="6418600"/>
            <a:ext cx="62904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cap="none" strike="noStrike">
                <a:latin typeface="Poppins"/>
                <a:ea typeface="Poppins"/>
                <a:cs typeface="Poppins"/>
                <a:sym typeface="Poppins"/>
              </a:rPr>
              <a:t>Maryland County Crime Dashboard,</a:t>
            </a:r>
            <a:r>
              <a:rPr lang="en-US" sz="1000">
                <a:latin typeface="Poppins"/>
                <a:ea typeface="Poppins"/>
                <a:cs typeface="Poppins"/>
                <a:sym typeface="Poppins"/>
              </a:rPr>
              <a:t> </a:t>
            </a:r>
            <a:r>
              <a:rPr i="0" lang="en-US" sz="1000" cap="none" strike="noStrike">
                <a:latin typeface="Poppins"/>
                <a:ea typeface="Poppins"/>
                <a:cs typeface="Poppins"/>
                <a:sym typeface="Poppins"/>
              </a:rPr>
              <a:t>202 Uniform Crime Report 2</a:t>
            </a:r>
            <a:r>
              <a:rPr lang="en-US" sz="1000">
                <a:latin typeface="Poppins"/>
                <a:ea typeface="Poppins"/>
                <a:cs typeface="Poppins"/>
                <a:sym typeface="Poppins"/>
              </a:rPr>
              <a:t>, </a:t>
            </a:r>
            <a:r>
              <a:rPr i="0" lang="en-US" sz="1000" cap="none" strike="noStrike">
                <a:latin typeface="Poppins"/>
                <a:ea typeface="Poppins"/>
                <a:cs typeface="Poppins"/>
                <a:sym typeface="Poppins"/>
              </a:rPr>
              <a:t>2023</a:t>
            </a:r>
            <a:r>
              <a:rPr lang="en-US" sz="1000">
                <a:latin typeface="Poppins"/>
                <a:ea typeface="Poppins"/>
                <a:cs typeface="Poppins"/>
                <a:sym typeface="Poppins"/>
              </a:rPr>
              <a:t> </a:t>
            </a:r>
            <a:r>
              <a:rPr i="0" lang="en-US" sz="1000" cap="none" strike="noStrike">
                <a:latin typeface="Poppins"/>
                <a:ea typeface="Poppins"/>
                <a:cs typeface="Poppins"/>
                <a:sym typeface="Poppins"/>
              </a:rPr>
              <a:t>GOCCP Annual Report  </a:t>
            </a:r>
            <a:endParaRPr i="0" sz="1000" u="none" cap="none" strike="noStrike">
              <a:solidFill>
                <a:srgbClr val="000000"/>
              </a:solidFill>
              <a:latin typeface="Poppins"/>
              <a:ea typeface="Poppins"/>
              <a:cs typeface="Poppins"/>
              <a:sym typeface="Poppins"/>
            </a:endParaRPr>
          </a:p>
        </p:txBody>
      </p:sp>
      <p:sp>
        <p:nvSpPr>
          <p:cNvPr id="1114" name="Google Shape;1114;g2ec1b9c2139_0_68"/>
          <p:cNvSpPr txBox="1"/>
          <p:nvPr/>
        </p:nvSpPr>
        <p:spPr>
          <a:xfrm>
            <a:off x="25" y="1867300"/>
            <a:ext cx="47571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400" u="none" cap="none" strike="noStrike">
                <a:solidFill>
                  <a:srgbClr val="0074A2"/>
                </a:solidFill>
                <a:latin typeface="Poppins"/>
                <a:ea typeface="Poppins"/>
                <a:cs typeface="Poppins"/>
                <a:sym typeface="Poppins"/>
              </a:rPr>
              <a:t>Safe Communities:</a:t>
            </a:r>
            <a:endParaRPr b="1" i="0" sz="44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Violent Crime</a:t>
            </a:r>
            <a:endParaRPr i="0" sz="2400" u="none" cap="none" strike="noStrike">
              <a:solidFill>
                <a:srgbClr val="0074A2"/>
              </a:solidFill>
              <a:latin typeface="Poppins"/>
              <a:ea typeface="Poppins"/>
              <a:cs typeface="Poppins"/>
              <a:sym typeface="Poppins"/>
            </a:endParaRPr>
          </a:p>
        </p:txBody>
      </p:sp>
      <p:sp>
        <p:nvSpPr>
          <p:cNvPr id="1115" name="Google Shape;1115;g2ec1b9c2139_0_68"/>
          <p:cNvSpPr txBox="1"/>
          <p:nvPr/>
        </p:nvSpPr>
        <p:spPr>
          <a:xfrm>
            <a:off x="72925" y="4762500"/>
            <a:ext cx="4256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Violent Crime</a:t>
            </a:r>
            <a:r>
              <a:rPr lang="en-US" sz="1200">
                <a:latin typeface="Poppins"/>
                <a:ea typeface="Poppins"/>
                <a:cs typeface="Poppins"/>
                <a:sym typeface="Poppins"/>
              </a:rPr>
              <a:t>: The rate of violent crimes (murder, rape, robbery, and aggravated assault) that are committed per 1,000 persons.</a:t>
            </a:r>
            <a:endParaRPr sz="1200">
              <a:latin typeface="Poppins"/>
              <a:ea typeface="Poppins"/>
              <a:cs typeface="Poppins"/>
              <a:sym typeface="Poppins"/>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pic>
        <p:nvPicPr>
          <p:cNvPr id="1120" name="Google Shape;1120;g2f0d78b0129_0_2" title="Chart"/>
          <p:cNvPicPr preferRelativeResize="0"/>
          <p:nvPr/>
        </p:nvPicPr>
        <p:blipFill rotWithShape="1">
          <a:blip r:embed="rId3">
            <a:alphaModFix/>
          </a:blip>
          <a:srcRect b="0" l="3103" r="4517" t="0"/>
          <a:stretch/>
        </p:blipFill>
        <p:spPr>
          <a:xfrm>
            <a:off x="76200" y="1617500"/>
            <a:ext cx="5743776" cy="3844651"/>
          </a:xfrm>
          <a:prstGeom prst="rect">
            <a:avLst/>
          </a:prstGeom>
          <a:noFill/>
          <a:ln>
            <a:noFill/>
          </a:ln>
        </p:spPr>
      </p:pic>
      <p:sp>
        <p:nvSpPr>
          <p:cNvPr id="1121" name="Google Shape;1121;g2f0d78b0129_0_2"/>
          <p:cNvSpPr txBox="1"/>
          <p:nvPr/>
        </p:nvSpPr>
        <p:spPr>
          <a:xfrm>
            <a:off x="4312950" y="6310750"/>
            <a:ext cx="36027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i="0" lang="en-US" sz="1000" cap="none" strike="noStrike">
                <a:latin typeface="Poppins"/>
                <a:ea typeface="Poppins"/>
                <a:cs typeface="Poppins"/>
                <a:sym typeface="Poppins"/>
              </a:rPr>
              <a:t>DJS Recidivism Rates and Outcome Measures</a:t>
            </a:r>
            <a:endParaRPr i="0" sz="1000" u="none" cap="none" strike="noStrike">
              <a:solidFill>
                <a:srgbClr val="000000"/>
              </a:solidFill>
              <a:latin typeface="Poppins"/>
              <a:ea typeface="Poppins"/>
              <a:cs typeface="Poppins"/>
              <a:sym typeface="Poppins"/>
            </a:endParaRPr>
          </a:p>
        </p:txBody>
      </p:sp>
      <p:pic>
        <p:nvPicPr>
          <p:cNvPr id="1122" name="Google Shape;1122;g2f0d78b0129_0_2" title="Chart"/>
          <p:cNvPicPr preferRelativeResize="0"/>
          <p:nvPr/>
        </p:nvPicPr>
        <p:blipFill rotWithShape="1">
          <a:blip r:embed="rId4">
            <a:alphaModFix/>
          </a:blip>
          <a:srcRect b="0" l="3362" r="0" t="0"/>
          <a:stretch/>
        </p:blipFill>
        <p:spPr>
          <a:xfrm>
            <a:off x="6143833" y="1617500"/>
            <a:ext cx="6008715" cy="3844651"/>
          </a:xfrm>
          <a:prstGeom prst="rect">
            <a:avLst/>
          </a:prstGeom>
          <a:noFill/>
          <a:ln>
            <a:noFill/>
          </a:ln>
        </p:spPr>
      </p:pic>
      <p:sp>
        <p:nvSpPr>
          <p:cNvPr id="1123" name="Google Shape;1123;g2f0d78b0129_0_2"/>
          <p:cNvSpPr txBox="1"/>
          <p:nvPr/>
        </p:nvSpPr>
        <p:spPr>
          <a:xfrm>
            <a:off x="76200" y="0"/>
            <a:ext cx="12076200" cy="114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5400"/>
              <a:buFont typeface="Arial"/>
              <a:buNone/>
            </a:pPr>
            <a:r>
              <a:rPr b="1" i="0" lang="en-US" sz="4500" u="none" cap="none" strike="noStrike">
                <a:solidFill>
                  <a:srgbClr val="0074A2"/>
                </a:solidFill>
                <a:latin typeface="Poppins"/>
                <a:ea typeface="Poppins"/>
                <a:cs typeface="Poppins"/>
                <a:sym typeface="Poppins"/>
              </a:rPr>
              <a:t>Safe Communities: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000000"/>
              </a:buClr>
              <a:buSzPts val="3000"/>
              <a:buFont typeface="Arial"/>
              <a:buNone/>
            </a:pPr>
            <a:r>
              <a:rPr i="0" lang="en-US" sz="2400" u="none" cap="none" strike="noStrike">
                <a:solidFill>
                  <a:srgbClr val="0074A2"/>
                </a:solidFill>
                <a:latin typeface="Poppins"/>
                <a:ea typeface="Poppins"/>
                <a:cs typeface="Poppins"/>
                <a:sym typeface="Poppins"/>
              </a:rPr>
              <a:t>Juvenile Recidivism</a:t>
            </a:r>
            <a:endParaRPr i="0" sz="2400" u="none" cap="none" strike="noStrike">
              <a:solidFill>
                <a:srgbClr val="0074A2"/>
              </a:solidFill>
              <a:latin typeface="Poppins"/>
              <a:ea typeface="Poppins"/>
              <a:cs typeface="Poppins"/>
              <a:sym typeface="Poppins"/>
            </a:endParaRPr>
          </a:p>
        </p:txBody>
      </p:sp>
      <p:sp>
        <p:nvSpPr>
          <p:cNvPr id="1124" name="Google Shape;1124;g2f0d78b0129_0_2"/>
          <p:cNvSpPr txBox="1"/>
          <p:nvPr/>
        </p:nvSpPr>
        <p:spPr>
          <a:xfrm>
            <a:off x="135125" y="5516988"/>
            <a:ext cx="600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Juvenile Recidivism: Juvenile and adult re-adjudicated/convicted recidivism rates for youth released from Department of Juvenile Service (DJS) committed programs after 12, 24 and 36 months.</a:t>
            </a:r>
            <a:endParaRPr sz="1200">
              <a:latin typeface="Poppins"/>
              <a:ea typeface="Poppins"/>
              <a:cs typeface="Poppins"/>
              <a:sym typeface="Poppins"/>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3"/>
          <p:cNvSpPr txBox="1"/>
          <p:nvPr/>
        </p:nvSpPr>
        <p:spPr>
          <a:xfrm>
            <a:off x="0" y="1867300"/>
            <a:ext cx="4906200" cy="312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B1CA"/>
              </a:buClr>
              <a:buSzPts val="6400"/>
              <a:buFont typeface="Calibri"/>
              <a:buNone/>
            </a:pPr>
            <a:r>
              <a:rPr b="1" i="0" lang="en-US" sz="4400" u="none" cap="none" strike="noStrike">
                <a:solidFill>
                  <a:srgbClr val="0074A2"/>
                </a:solidFill>
                <a:latin typeface="Poppins"/>
                <a:ea typeface="Poppins"/>
                <a:cs typeface="Poppins"/>
                <a:sym typeface="Poppins"/>
              </a:rPr>
              <a:t>Safe Communities:</a:t>
            </a:r>
            <a:endParaRPr b="1" i="0" sz="4400" u="none" cap="none" strike="noStrike">
              <a:solidFill>
                <a:srgbClr val="0074A2"/>
              </a:solidFill>
              <a:latin typeface="Poppins"/>
              <a:ea typeface="Poppins"/>
              <a:cs typeface="Poppins"/>
              <a:sym typeface="Poppins"/>
            </a:endParaRPr>
          </a:p>
          <a:p>
            <a:pPr indent="0" lvl="0" marL="0" marR="0" rtl="0" algn="l">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Juvenile Complaints</a:t>
            </a:r>
            <a:endParaRPr i="0" sz="2400" u="none" cap="none" strike="noStrike">
              <a:solidFill>
                <a:srgbClr val="0074A2"/>
              </a:solidFill>
              <a:latin typeface="Poppins"/>
              <a:ea typeface="Poppins"/>
              <a:cs typeface="Poppins"/>
              <a:sym typeface="Poppins"/>
            </a:endParaRPr>
          </a:p>
        </p:txBody>
      </p:sp>
      <p:sp>
        <p:nvSpPr>
          <p:cNvPr id="1130" name="Google Shape;1130;p3"/>
          <p:cNvSpPr txBox="1"/>
          <p:nvPr/>
        </p:nvSpPr>
        <p:spPr>
          <a:xfrm>
            <a:off x="1" y="110775"/>
            <a:ext cx="4336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Department of Juvenile Services Data Resource Guide 2023</a:t>
            </a:r>
            <a:endParaRPr i="0" sz="1000" u="none" cap="none" strike="noStrike">
              <a:solidFill>
                <a:srgbClr val="000000"/>
              </a:solidFill>
              <a:latin typeface="Poppins"/>
              <a:ea typeface="Poppins"/>
              <a:cs typeface="Poppins"/>
              <a:sym typeface="Poppins"/>
            </a:endParaRPr>
          </a:p>
        </p:txBody>
      </p:sp>
      <p:pic>
        <p:nvPicPr>
          <p:cNvPr id="1131" name="Google Shape;1131;p3" title="Chart"/>
          <p:cNvPicPr preferRelativeResize="0"/>
          <p:nvPr/>
        </p:nvPicPr>
        <p:blipFill rotWithShape="1">
          <a:blip r:embed="rId3">
            <a:alphaModFix/>
          </a:blip>
          <a:srcRect b="0" l="0" r="10602" t="0"/>
          <a:stretch/>
        </p:blipFill>
        <p:spPr>
          <a:xfrm>
            <a:off x="4758650" y="3372575"/>
            <a:ext cx="6821600" cy="3244900"/>
          </a:xfrm>
          <a:prstGeom prst="rect">
            <a:avLst/>
          </a:prstGeom>
          <a:noFill/>
          <a:ln>
            <a:noFill/>
          </a:ln>
        </p:spPr>
      </p:pic>
      <p:pic>
        <p:nvPicPr>
          <p:cNvPr id="1132" name="Google Shape;1132;p3" title="Chart"/>
          <p:cNvPicPr preferRelativeResize="0"/>
          <p:nvPr/>
        </p:nvPicPr>
        <p:blipFill rotWithShape="1">
          <a:blip r:embed="rId4">
            <a:alphaModFix/>
          </a:blip>
          <a:srcRect b="0" l="0" r="0" t="0"/>
          <a:stretch/>
        </p:blipFill>
        <p:spPr>
          <a:xfrm>
            <a:off x="4466925" y="110775"/>
            <a:ext cx="7113324" cy="33962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38"/>
          <p:cNvSpPr txBox="1"/>
          <p:nvPr/>
        </p:nvSpPr>
        <p:spPr>
          <a:xfrm>
            <a:off x="-25" y="0"/>
            <a:ext cx="12192000" cy="1197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4500" u="none" cap="none" strike="noStrike">
                <a:solidFill>
                  <a:srgbClr val="0074A2"/>
                </a:solidFill>
                <a:latin typeface="Poppins"/>
                <a:ea typeface="Poppins"/>
                <a:cs typeface="Poppins"/>
                <a:sym typeface="Poppins"/>
              </a:rPr>
              <a:t>Safe Communities:</a:t>
            </a:r>
            <a:endParaRPr b="1" i="0" sz="4500" u="none" cap="none" strike="noStrike">
              <a:solidFill>
                <a:srgbClr val="0074A2"/>
              </a:solidFill>
              <a:latin typeface="Poppins"/>
              <a:ea typeface="Poppins"/>
              <a:cs typeface="Poppins"/>
              <a:sym typeface="Poppins"/>
            </a:endParaRPr>
          </a:p>
          <a:p>
            <a:pPr indent="0" lvl="0" marL="0" marR="0" rtl="0" algn="ctr">
              <a:lnSpc>
                <a:spcPct val="90000"/>
              </a:lnSpc>
              <a:spcBef>
                <a:spcPts val="0"/>
              </a:spcBef>
              <a:spcAft>
                <a:spcPts val="0"/>
              </a:spcAft>
              <a:buClr>
                <a:srgbClr val="30B1CA"/>
              </a:buClr>
              <a:buSzPts val="6400"/>
              <a:buFont typeface="Calibri"/>
              <a:buNone/>
            </a:pPr>
            <a:r>
              <a:rPr i="0" lang="en-US" sz="2400" u="none" cap="none" strike="noStrike">
                <a:solidFill>
                  <a:srgbClr val="0074A2"/>
                </a:solidFill>
                <a:latin typeface="Poppins"/>
                <a:ea typeface="Poppins"/>
                <a:cs typeface="Poppins"/>
                <a:sym typeface="Poppins"/>
              </a:rPr>
              <a:t>Juvenile Offenses</a:t>
            </a:r>
            <a:endParaRPr i="0" sz="2400" u="none" cap="none" strike="noStrike">
              <a:solidFill>
                <a:srgbClr val="0074A2"/>
              </a:solidFill>
              <a:latin typeface="Poppins"/>
              <a:ea typeface="Poppins"/>
              <a:cs typeface="Poppins"/>
              <a:sym typeface="Poppins"/>
            </a:endParaRPr>
          </a:p>
        </p:txBody>
      </p:sp>
      <p:sp>
        <p:nvSpPr>
          <p:cNvPr id="1138" name="Google Shape;1138;p38"/>
          <p:cNvSpPr txBox="1"/>
          <p:nvPr/>
        </p:nvSpPr>
        <p:spPr>
          <a:xfrm>
            <a:off x="7527451" y="6395000"/>
            <a:ext cx="41766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Poppins"/>
                <a:ea typeface="Poppins"/>
                <a:cs typeface="Poppins"/>
                <a:sym typeface="Poppins"/>
              </a:rPr>
              <a:t>Department of Juvenile Services Data Resource Guide 2023</a:t>
            </a:r>
            <a:endParaRPr i="0" sz="1000" u="none" cap="none" strike="noStrike">
              <a:solidFill>
                <a:srgbClr val="000000"/>
              </a:solidFill>
              <a:latin typeface="Poppins"/>
              <a:ea typeface="Poppins"/>
              <a:cs typeface="Poppins"/>
              <a:sym typeface="Poppins"/>
            </a:endParaRPr>
          </a:p>
        </p:txBody>
      </p:sp>
      <p:pic>
        <p:nvPicPr>
          <p:cNvPr id="1139" name="Google Shape;1139;p38" title="Chart"/>
          <p:cNvPicPr preferRelativeResize="0"/>
          <p:nvPr/>
        </p:nvPicPr>
        <p:blipFill rotWithShape="1">
          <a:blip r:embed="rId3">
            <a:alphaModFix/>
          </a:blip>
          <a:srcRect b="0" l="0" r="0" t="0"/>
          <a:stretch/>
        </p:blipFill>
        <p:spPr>
          <a:xfrm>
            <a:off x="4395650" y="1729363"/>
            <a:ext cx="7443788" cy="4043363"/>
          </a:xfrm>
          <a:prstGeom prst="rect">
            <a:avLst/>
          </a:prstGeom>
          <a:noFill/>
          <a:ln>
            <a:noFill/>
          </a:ln>
        </p:spPr>
      </p:pic>
      <p:sp>
        <p:nvSpPr>
          <p:cNvPr id="1140" name="Google Shape;1140;p38"/>
          <p:cNvSpPr txBox="1"/>
          <p:nvPr/>
        </p:nvSpPr>
        <p:spPr>
          <a:xfrm>
            <a:off x="199725" y="1197000"/>
            <a:ext cx="4068000" cy="480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Poppins"/>
                <a:ea typeface="Poppins"/>
                <a:cs typeface="Poppins"/>
                <a:sym typeface="Poppins"/>
              </a:rPr>
              <a:t>Definition: The rate of referrals to the Department of Juvenile Services (DJS), per 100,000 youth ages 10-17, for felony offenses, including both violent and non-violent charges—based on the Maryland Sentencing Commission which utilizes the definition of ”crime of violence” found in the Maryland Code, Correctional Services Article, § 7-101(m) which defines violent crime as a crime of violence as defined in §14-101 of the Criminal Law Article, or burglary in the 1st, 2nd, or 3rd degree. Maryland Code, Criminal Law Art., §14-401 lists violent offenses as: murder; manslaughter, except involuntary manslaughter; forcible rape; first degree sex offense; second degree sex offense with force or threat; robbery; use of a hand gun in the commission of a felony or other crime of violence; child abuse; carjacking; aggravated assault; and arson – first degree. Non-violent felony offenses include breaking and entering, theft, motor vehicle theft, controlled dangerous substance (CDS) distribution and manufacturing, assault on police officer, third degree sex offense with or without force, arson–second degree, destructive devices and conspiracy to commit any felony offense.</a:t>
            </a:r>
            <a:endParaRPr sz="1200">
              <a:latin typeface="Poppins"/>
              <a:ea typeface="Poppins"/>
              <a:cs typeface="Poppins"/>
              <a:sym typeface="Poppins"/>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g2e9bfd4507c_0_2"/>
          <p:cNvSpPr txBox="1"/>
          <p:nvPr/>
        </p:nvSpPr>
        <p:spPr>
          <a:xfrm>
            <a:off x="0" y="0"/>
            <a:ext cx="12192000" cy="776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30B1CA"/>
              </a:buClr>
              <a:buSzPts val="6400"/>
              <a:buFont typeface="Calibri"/>
              <a:buNone/>
            </a:pPr>
            <a:r>
              <a:rPr b="1" i="0" lang="en-US" sz="3200" u="none" cap="none" strike="noStrike">
                <a:solidFill>
                  <a:srgbClr val="0074A2"/>
                </a:solidFill>
                <a:latin typeface="Poppins"/>
                <a:ea typeface="Poppins"/>
                <a:cs typeface="Poppins"/>
                <a:sym typeface="Poppins"/>
              </a:rPr>
              <a:t>Safe </a:t>
            </a:r>
            <a:r>
              <a:rPr b="1" i="0" lang="en-US" sz="3200" u="none" cap="none" strike="noStrike">
                <a:solidFill>
                  <a:srgbClr val="0074A2"/>
                </a:solidFill>
                <a:latin typeface="Poppins"/>
                <a:ea typeface="Poppins"/>
                <a:cs typeface="Poppins"/>
                <a:sym typeface="Poppins"/>
                <a:extLst>
                  <a:ext uri="http://customooxmlschemas.google.com/">
                    <go:slidesCustomData xmlns:go="http://customooxmlschemas.google.com/" textRoundtripDataId="46"/>
                  </a:ext>
                </a:extLst>
              </a:rPr>
              <a:t>Communities</a:t>
            </a:r>
            <a:r>
              <a:rPr b="1" i="0" lang="en-US" sz="3200" u="none" cap="none" strike="noStrike">
                <a:solidFill>
                  <a:srgbClr val="0074A2"/>
                </a:solidFill>
                <a:latin typeface="Poppins"/>
                <a:ea typeface="Poppins"/>
                <a:cs typeface="Poppins"/>
                <a:sym typeface="Poppins"/>
              </a:rPr>
              <a:t>: </a:t>
            </a:r>
            <a:r>
              <a:rPr i="0" lang="en-US" sz="3200" u="none" cap="none" strike="noStrike">
                <a:solidFill>
                  <a:srgbClr val="0074A2"/>
                </a:solidFill>
                <a:latin typeface="Poppins"/>
                <a:ea typeface="Poppins"/>
                <a:cs typeface="Poppins"/>
                <a:sym typeface="Poppins"/>
              </a:rPr>
              <a:t>Juvenile Offenses in Calvert County</a:t>
            </a:r>
            <a:endParaRPr i="0" sz="3200" u="none" cap="none" strike="noStrike">
              <a:solidFill>
                <a:srgbClr val="000000"/>
              </a:solidFill>
              <a:latin typeface="Poppins"/>
              <a:ea typeface="Poppins"/>
              <a:cs typeface="Poppins"/>
              <a:sym typeface="Poppins"/>
            </a:endParaRPr>
          </a:p>
        </p:txBody>
      </p:sp>
      <p:sp>
        <p:nvSpPr>
          <p:cNvPr id="1147" name="Google Shape;1147;g2e9bfd4507c_0_2"/>
          <p:cNvSpPr txBox="1"/>
          <p:nvPr/>
        </p:nvSpPr>
        <p:spPr>
          <a:xfrm>
            <a:off x="5287900" y="6457791"/>
            <a:ext cx="62739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000"/>
              <a:buFont typeface="Arial"/>
              <a:buNone/>
            </a:pPr>
            <a:r>
              <a:rPr i="0" lang="en-US" sz="1000" u="none" cap="none" strike="noStrike">
                <a:solidFill>
                  <a:schemeClr val="dk1"/>
                </a:solidFill>
                <a:latin typeface="Poppins"/>
                <a:ea typeface="Poppins"/>
                <a:cs typeface="Poppins"/>
                <a:sym typeface="Poppins"/>
              </a:rPr>
              <a:t>Department of Juvenile Services Data Resource Guide 2023</a:t>
            </a:r>
            <a:endParaRPr i="0" sz="1000" u="none" cap="none" strike="noStrike">
              <a:solidFill>
                <a:schemeClr val="dk1"/>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id="1148" name="Google Shape;1148;g2e9bfd4507c_0_2" title="Chart"/>
          <p:cNvPicPr preferRelativeResize="0"/>
          <p:nvPr/>
        </p:nvPicPr>
        <p:blipFill rotWithShape="1">
          <a:blip r:embed="rId3">
            <a:alphaModFix/>
          </a:blip>
          <a:srcRect b="3777" l="0" r="0" t="4947"/>
          <a:stretch/>
        </p:blipFill>
        <p:spPr>
          <a:xfrm>
            <a:off x="1062675" y="776401"/>
            <a:ext cx="10066653" cy="568139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pic>
        <p:nvPicPr>
          <p:cNvPr id="1154" name="Google Shape;1154;g2ecbeb43cc2_0_21"/>
          <p:cNvPicPr preferRelativeResize="0"/>
          <p:nvPr/>
        </p:nvPicPr>
        <p:blipFill rotWithShape="1">
          <a:blip r:embed="rId3">
            <a:alphaModFix/>
          </a:blip>
          <a:srcRect b="14838" l="0" r="0" t="14832"/>
          <a:stretch/>
        </p:blipFill>
        <p:spPr>
          <a:xfrm>
            <a:off x="0" y="0"/>
            <a:ext cx="12192000" cy="6858003"/>
          </a:xfrm>
          <a:prstGeom prst="rect">
            <a:avLst/>
          </a:prstGeom>
          <a:noFill/>
          <a:ln>
            <a:noFill/>
          </a:ln>
        </p:spPr>
      </p:pic>
      <p:sp>
        <p:nvSpPr>
          <p:cNvPr id="1155" name="Google Shape;1155;g2ecbeb43cc2_0_21"/>
          <p:cNvSpPr txBox="1"/>
          <p:nvPr>
            <p:ph type="title"/>
          </p:nvPr>
        </p:nvSpPr>
        <p:spPr>
          <a:xfrm>
            <a:off x="0" y="4857750"/>
            <a:ext cx="12192000" cy="1290900"/>
          </a:xfrm>
          <a:prstGeom prst="rect">
            <a:avLst/>
          </a:prstGeom>
          <a:solidFill>
            <a:srgbClr val="FFFFFF">
              <a:alpha val="64313"/>
            </a:srgbClr>
          </a:solidFill>
          <a:ln cap="flat" cmpd="sng" w="9525">
            <a:solidFill>
              <a:srgbClr val="0074A2"/>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30000"/>
              <a:buNone/>
            </a:pPr>
            <a:r>
              <a:rPr b="1" lang="en-US" sz="6000">
                <a:solidFill>
                  <a:srgbClr val="0074A2"/>
                </a:solidFill>
                <a:latin typeface="Poppins"/>
                <a:ea typeface="Poppins"/>
                <a:cs typeface="Poppins"/>
                <a:sym typeface="Poppins"/>
              </a:rPr>
              <a:t>Families are Economically Stable</a:t>
            </a:r>
            <a:endParaRPr b="1" sz="6000">
              <a:solidFill>
                <a:srgbClr val="0074A2"/>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1_Custom Design">
  <a:themeElements>
    <a:clrScheme name="Due East Template">
      <a:dk1>
        <a:srgbClr val="000000"/>
      </a:dk1>
      <a:lt1>
        <a:srgbClr val="FFFFFF"/>
      </a:lt1>
      <a:dk2>
        <a:srgbClr val="585959"/>
      </a:dk2>
      <a:lt2>
        <a:srgbClr val="E7E6E6"/>
      </a:lt2>
      <a:accent1>
        <a:srgbClr val="36B0C9"/>
      </a:accent1>
      <a:accent2>
        <a:srgbClr val="FFCC00"/>
      </a:accent2>
      <a:accent3>
        <a:srgbClr val="A5A5A5"/>
      </a:accent3>
      <a:accent4>
        <a:srgbClr val="F26122"/>
      </a:accent4>
      <a:accent5>
        <a:srgbClr val="DFF2F6"/>
      </a:accent5>
      <a:accent6>
        <a:srgbClr val="575858"/>
      </a:accent6>
      <a:hlink>
        <a:srgbClr val="36AFC8"/>
      </a:hlink>
      <a:folHlink>
        <a:srgbClr val="94CB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2022-03-02T14:28:57Z</dcterms:created>
  <dc:creator>Lauren Maddox</dc:creator>
</cp:coreProperties>
</file>